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259" r:id="rId3"/>
    <p:sldId id="336" r:id="rId4"/>
    <p:sldId id="335" r:id="rId5"/>
    <p:sldId id="334" r:id="rId6"/>
    <p:sldId id="257" r:id="rId7"/>
    <p:sldId id="315" r:id="rId8"/>
    <p:sldId id="263" r:id="rId9"/>
    <p:sldId id="340" r:id="rId10"/>
    <p:sldId id="341" r:id="rId11"/>
    <p:sldId id="342" r:id="rId12"/>
    <p:sldId id="261" r:id="rId13"/>
    <p:sldId id="328" r:id="rId14"/>
    <p:sldId id="338" r:id="rId15"/>
    <p:sldId id="339" r:id="rId16"/>
    <p:sldId id="344" r:id="rId17"/>
    <p:sldId id="267" r:id="rId18"/>
    <p:sldId id="265" r:id="rId19"/>
    <p:sldId id="343" r:id="rId20"/>
    <p:sldId id="269" r:id="rId21"/>
    <p:sldId id="281" r:id="rId22"/>
    <p:sldId id="273" r:id="rId23"/>
    <p:sldId id="288" r:id="rId24"/>
    <p:sldId id="274" r:id="rId25"/>
    <p:sldId id="345" r:id="rId26"/>
    <p:sldId id="333" r:id="rId27"/>
    <p:sldId id="276" r:id="rId28"/>
    <p:sldId id="332" r:id="rId29"/>
    <p:sldId id="331" r:id="rId30"/>
    <p:sldId id="295"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24" autoAdjust="0"/>
    <p:restoredTop sz="72086" autoAdjust="0"/>
  </p:normalViewPr>
  <p:slideViewPr>
    <p:cSldViewPr snapToGrid="0" snapToObjects="1">
      <p:cViewPr varScale="1">
        <p:scale>
          <a:sx n="61" d="100"/>
          <a:sy n="61" d="100"/>
        </p:scale>
        <p:origin x="-1722"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0F32D-80CF-0F47-AE22-ED265B77F01E}" type="datetimeFigureOut">
              <a:rPr lang="en-US" smtClean="0"/>
              <a:t>12/31/2014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AAE07-DA72-B64B-BD99-B5CE528AAC08}" type="slidenum">
              <a:rPr lang="en-US" smtClean="0"/>
              <a:t>‹#›</a:t>
            </a:fld>
            <a:endParaRPr lang="en-US" dirty="0"/>
          </a:p>
        </p:txBody>
      </p:sp>
    </p:spTree>
    <p:extLst>
      <p:ext uri="{BB962C8B-B14F-4D97-AF65-F5344CB8AC3E}">
        <p14:creationId xmlns:p14="http://schemas.microsoft.com/office/powerpoint/2010/main" val="7127195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Student</a:t>
            </a:r>
            <a:r>
              <a:rPr lang="en-US" baseline="0" dirty="0" smtClean="0"/>
              <a:t> packets start with a summary of key concepts. Do not review the summary with students because there is not enough time in the session. Begin the session with your introduction and then move on to the multiple choice questions. Students can use the summary as a resource while answering multiple choice and essay questions and/or keep it to study for the AP test.</a:t>
            </a:r>
            <a:endParaRPr 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a:t>
            </a:fld>
            <a:endParaRPr lang="en-US" dirty="0"/>
          </a:p>
        </p:txBody>
      </p:sp>
    </p:spTree>
    <p:extLst>
      <p:ext uri="{BB962C8B-B14F-4D97-AF65-F5344CB8AC3E}">
        <p14:creationId xmlns:p14="http://schemas.microsoft.com/office/powerpoint/2010/main" val="3227566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Changes in chromosome number often result in new phenotypes, including sterility caused by </a:t>
            </a:r>
            <a:r>
              <a:rPr lang="en-US" sz="1200" kern="1200" dirty="0" err="1" smtClean="0">
                <a:solidFill>
                  <a:schemeClr val="tx1"/>
                </a:solidFill>
                <a:effectLst/>
                <a:latin typeface="+mn-lt"/>
                <a:ea typeface="+mn-ea"/>
                <a:cs typeface="+mn-cs"/>
              </a:rPr>
              <a:t>triploidy</a:t>
            </a:r>
            <a:r>
              <a:rPr lang="en-US" sz="1200" kern="1200" dirty="0" smtClean="0">
                <a:solidFill>
                  <a:schemeClr val="tx1"/>
                </a:solidFill>
                <a:effectLst/>
                <a:latin typeface="+mn-lt"/>
                <a:ea typeface="+mn-ea"/>
                <a:cs typeface="+mn-cs"/>
              </a:rPr>
              <a:t> and increased vigor</a:t>
            </a:r>
            <a:r>
              <a:rPr lang="en-US" sz="1200" kern="1200" baseline="0" dirty="0" smtClean="0">
                <a:solidFill>
                  <a:schemeClr val="tx1"/>
                </a:solidFill>
                <a:effectLst/>
                <a:latin typeface="+mn-lt"/>
                <a:ea typeface="+mn-ea"/>
                <a:cs typeface="+mn-cs"/>
              </a:rPr>
              <a:t> in some plant </a:t>
            </a:r>
            <a:r>
              <a:rPr lang="en-US" sz="1200" kern="1200" dirty="0" err="1" smtClean="0">
                <a:solidFill>
                  <a:schemeClr val="tx1"/>
                </a:solidFill>
                <a:effectLst/>
                <a:latin typeface="+mn-lt"/>
                <a:ea typeface="+mn-ea"/>
                <a:cs typeface="+mn-cs"/>
              </a:rPr>
              <a:t>polyploids</a:t>
            </a:r>
            <a:r>
              <a:rPr lang="en-U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Human </a:t>
            </a:r>
            <a:r>
              <a:rPr lang="en-US" sz="1200" kern="1200" dirty="0" smtClean="0">
                <a:solidFill>
                  <a:schemeClr val="tx1"/>
                </a:solidFill>
                <a:effectLst/>
                <a:latin typeface="+mn-lt"/>
                <a:ea typeface="+mn-ea"/>
                <a:cs typeface="+mn-cs"/>
              </a:rPr>
              <a:t>disorders </a:t>
            </a:r>
            <a:r>
              <a:rPr lang="en-US" sz="1200" kern="1200" dirty="0" smtClean="0">
                <a:solidFill>
                  <a:schemeClr val="tx1"/>
                </a:solidFill>
                <a:effectLst/>
                <a:latin typeface="+mn-lt"/>
                <a:ea typeface="+mn-ea"/>
                <a:cs typeface="+mn-cs"/>
              </a:rPr>
              <a:t>due to nondisjunction</a:t>
            </a:r>
            <a:r>
              <a:rPr lang="en-US" sz="1200" kern="1200" baseline="0" dirty="0" smtClean="0">
                <a:solidFill>
                  <a:schemeClr val="tx1"/>
                </a:solidFill>
                <a:effectLst/>
                <a:latin typeface="+mn-lt"/>
                <a:ea typeface="+mn-ea"/>
                <a:cs typeface="+mn-cs"/>
              </a:rPr>
              <a:t> include Down’s </a:t>
            </a:r>
            <a:r>
              <a:rPr lang="en-US" sz="1200" kern="1200" baseline="0" dirty="0" smtClean="0">
                <a:solidFill>
                  <a:schemeClr val="tx1"/>
                </a:solidFill>
                <a:effectLst/>
                <a:latin typeface="+mn-lt"/>
                <a:ea typeface="+mn-ea"/>
                <a:cs typeface="+mn-cs"/>
              </a:rPr>
              <a:t>syndrome and Turner syndrome.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13</a:t>
            </a:fld>
            <a:endParaRPr lang="en-US" dirty="0"/>
          </a:p>
        </p:txBody>
      </p:sp>
    </p:spTree>
    <p:extLst>
      <p:ext uri="{BB962C8B-B14F-4D97-AF65-F5344CB8AC3E}">
        <p14:creationId xmlns:p14="http://schemas.microsoft.com/office/powerpoint/2010/main" val="1010735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Remind students</a:t>
            </a:r>
            <a:r>
              <a:rPr lang="en-US" baseline="0" dirty="0" smtClean="0"/>
              <a:t> that many ethical, social and medical issues surround human genetic disorders, such as reproduction issues and civic issues (ownership of genetic information, privacy and </a:t>
            </a:r>
            <a:r>
              <a:rPr lang="en-US" baseline="0" smtClean="0"/>
              <a:t>historical constraints).</a:t>
            </a:r>
            <a:endParaRPr lang="en-US"/>
          </a:p>
        </p:txBody>
      </p:sp>
      <p:sp>
        <p:nvSpPr>
          <p:cNvPr id="4" name="Slide Number Placeholder 3"/>
          <p:cNvSpPr>
            <a:spLocks noGrp="1"/>
          </p:cNvSpPr>
          <p:nvPr>
            <p:ph type="sldNum" sz="quarter" idx="10"/>
          </p:nvPr>
        </p:nvSpPr>
        <p:spPr/>
        <p:txBody>
          <a:bodyPr/>
          <a:lstStyle/>
          <a:p>
            <a:fld id="{2D1AAE07-DA72-B64B-BD99-B5CE528AAC08}" type="slidenum">
              <a:rPr lang="en-US" smtClean="0"/>
              <a:t>14</a:t>
            </a:fld>
            <a:endParaRPr lang="en-US" dirty="0"/>
          </a:p>
        </p:txBody>
      </p:sp>
    </p:spTree>
    <p:extLst>
      <p:ext uri="{BB962C8B-B14F-4D97-AF65-F5344CB8AC3E}">
        <p14:creationId xmlns:p14="http://schemas.microsoft.com/office/powerpoint/2010/main" val="2730439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diagram reviews</a:t>
            </a:r>
            <a:r>
              <a:rPr lang="en-US" baseline="0" dirty="0" smtClean="0"/>
              <a:t> o</a:t>
            </a:r>
            <a:r>
              <a:rPr lang="en-US" dirty="0" smtClean="0"/>
              <a:t>ther possible chromosomal abnormalities.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15</a:t>
            </a:fld>
            <a:endParaRPr lang="en-US" dirty="0"/>
          </a:p>
        </p:txBody>
      </p:sp>
    </p:spTree>
    <p:extLst>
      <p:ext uri="{BB962C8B-B14F-4D97-AF65-F5344CB8AC3E}">
        <p14:creationId xmlns:p14="http://schemas.microsoft.com/office/powerpoint/2010/main" val="3824024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This problem is an example of Mendelian inheritance.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16</a:t>
            </a:fld>
            <a:endParaRPr lang="en-US" dirty="0"/>
          </a:p>
        </p:txBody>
      </p:sp>
    </p:spTree>
    <p:extLst>
      <p:ext uri="{BB962C8B-B14F-4D97-AF65-F5344CB8AC3E}">
        <p14:creationId xmlns:p14="http://schemas.microsoft.com/office/powerpoint/2010/main" val="14821281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3</a:t>
            </a:r>
            <a:r>
              <a:rPr lang="en-US" baseline="0" dirty="0" smtClean="0"/>
              <a:t> green to 1 blue-eyed offspring means that both parents were heterozygous for eye color. This narrows the answer choices to b. and d. Since in d., both parents are heterozygous for hair length, one would expect a 25% chance of a long-haired rabbit. However, this did not occur and thus b. is a better choice.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This problem is an example of Mendelian inheritance.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17</a:t>
            </a:fld>
            <a:endParaRPr lang="en-US" dirty="0"/>
          </a:p>
        </p:txBody>
      </p:sp>
    </p:spTree>
    <p:extLst>
      <p:ext uri="{BB962C8B-B14F-4D97-AF65-F5344CB8AC3E}">
        <p14:creationId xmlns:p14="http://schemas.microsoft.com/office/powerpoint/2010/main" val="14821281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18</a:t>
            </a:fld>
            <a:endParaRPr lang="en-US" dirty="0"/>
          </a:p>
        </p:txBody>
      </p:sp>
    </p:spTree>
    <p:extLst>
      <p:ext uri="{BB962C8B-B14F-4D97-AF65-F5344CB8AC3E}">
        <p14:creationId xmlns:p14="http://schemas.microsoft.com/office/powerpoint/2010/main" val="13916850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Pedigrees are</a:t>
            </a:r>
            <a:r>
              <a:rPr lang="en-US" baseline="0" dirty="0" smtClean="0"/>
              <a:t> useful in determining patterns of inheritance. Sex-linked genes reside on sex chromosomes (X in humans; the Y chromosome is very small and carries few </a:t>
            </a:r>
            <a:r>
              <a:rPr lang="en-US" baseline="0" dirty="0" smtClean="0"/>
              <a:t>genes). </a:t>
            </a:r>
            <a:r>
              <a:rPr lang="en-US" baseline="0" dirty="0" smtClean="0"/>
              <a:t>Tell students that some traits are also sex limited, such as milk production in female mammals and pattern baldness in males.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19</a:t>
            </a:fld>
            <a:endParaRPr lang="en-US" dirty="0"/>
          </a:p>
        </p:txBody>
      </p:sp>
    </p:spTree>
    <p:extLst>
      <p:ext uri="{BB962C8B-B14F-4D97-AF65-F5344CB8AC3E}">
        <p14:creationId xmlns:p14="http://schemas.microsoft.com/office/powerpoint/2010/main" val="15059882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Traits determined by chloroplast and mitochondrial</a:t>
            </a:r>
            <a:r>
              <a:rPr lang="en-US" baseline="0" dirty="0" smtClean="0"/>
              <a:t> DNA do not follow Mendelian rules because these subcellular structures are randomly assorted to gametes.</a:t>
            </a:r>
          </a:p>
          <a:p>
            <a:r>
              <a:rPr lang="en-US" baseline="0" dirty="0" smtClean="0"/>
              <a:t>One example of maternal inheritance is a genetic mutation that impairs oxidative phosphorylation and reduces ATP production. Because the mutation occurs on a mitochondrial gene, the trait can only be inherited from mothers who </a:t>
            </a:r>
            <a:r>
              <a:rPr lang="en-US" baseline="0" dirty="0" smtClean="0"/>
              <a:t>have the </a:t>
            </a:r>
            <a:r>
              <a:rPr lang="en-US" baseline="0" dirty="0" smtClean="0"/>
              <a:t>defective mitochondria.</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20</a:t>
            </a:fld>
            <a:endParaRPr lang="en-US" dirty="0"/>
          </a:p>
        </p:txBody>
      </p:sp>
    </p:spTree>
    <p:extLst>
      <p:ext uri="{BB962C8B-B14F-4D97-AF65-F5344CB8AC3E}">
        <p14:creationId xmlns:p14="http://schemas.microsoft.com/office/powerpoint/2010/main" val="1596646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latin typeface="+mn-lt"/>
                <a:ea typeface="ヒラギノ角ゴ Pro W3" charset="0"/>
              </a:rPr>
              <a:t>Another departure from Mendelian genetics arises when the phenotype for a character depends on environment as well as genotype.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latin typeface="+mn-lt"/>
              </a:rPr>
              <a:t>Mendelian principles helped guide the way for understanding the basic inheritance of alleles, but the complexity of how genetic, epigenetic, and environmental factors intertwine to control distinct phenotypes continues to be explored by scientists every day.</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21</a:t>
            </a:fld>
            <a:endParaRPr lang="en-US" dirty="0"/>
          </a:p>
        </p:txBody>
      </p:sp>
    </p:spTree>
    <p:extLst>
      <p:ext uri="{BB962C8B-B14F-4D97-AF65-F5344CB8AC3E}">
        <p14:creationId xmlns:p14="http://schemas.microsoft.com/office/powerpoint/2010/main" val="1374935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22</a:t>
            </a:fld>
            <a:endParaRPr lang="en-US" dirty="0"/>
          </a:p>
        </p:txBody>
      </p:sp>
    </p:spTree>
    <p:extLst>
      <p:ext uri="{BB962C8B-B14F-4D97-AF65-F5344CB8AC3E}">
        <p14:creationId xmlns:p14="http://schemas.microsoft.com/office/powerpoint/2010/main" val="2274424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cell is originally in </a:t>
            </a:r>
            <a:r>
              <a:rPr lang="en-US" dirty="0" err="1" smtClean="0"/>
              <a:t>prometaphase</a:t>
            </a:r>
            <a:r>
              <a:rPr lang="en-US" dirty="0" smtClean="0"/>
              <a:t> and so the next step will be metaphase. Students</a:t>
            </a:r>
            <a:r>
              <a:rPr lang="en-US" baseline="0" dirty="0" smtClean="0"/>
              <a:t> are not responsible for knowing the names of the stages but they need to know that mitosis is a continuous process with observable structural features.</a:t>
            </a:r>
          </a:p>
          <a:p>
            <a:r>
              <a:rPr lang="en-US" sz="1200" b="0" kern="1200" dirty="0" smtClean="0">
                <a:solidFill>
                  <a:schemeClr val="tx1"/>
                </a:solidFill>
                <a:effectLst/>
                <a:latin typeface="+mn-lt"/>
                <a:ea typeface="+mn-ea"/>
                <a:cs typeface="+mn-cs"/>
              </a:rPr>
              <a:t>Ask</a:t>
            </a:r>
            <a:r>
              <a:rPr lang="en-US" sz="1200" b="0" kern="1200" baseline="0" dirty="0" smtClean="0">
                <a:solidFill>
                  <a:schemeClr val="tx1"/>
                </a:solidFill>
                <a:effectLst/>
                <a:latin typeface="+mn-lt"/>
                <a:ea typeface="+mn-ea"/>
                <a:cs typeface="+mn-cs"/>
              </a:rPr>
              <a:t> students why mitosis is important. Hopefully they will remember that </a:t>
            </a:r>
            <a:r>
              <a:rPr lang="en-US" sz="1200" b="0" kern="1200" baseline="0" dirty="0" smtClean="0">
                <a:solidFill>
                  <a:schemeClr val="tx1"/>
                </a:solidFill>
                <a:effectLst/>
                <a:latin typeface="+mn-lt"/>
                <a:ea typeface="+mn-ea"/>
                <a:cs typeface="+mn-cs"/>
              </a:rPr>
              <a:t>it </a:t>
            </a:r>
            <a:r>
              <a:rPr lang="en-US" sz="1200" kern="1200" dirty="0" smtClean="0">
                <a:solidFill>
                  <a:schemeClr val="tx1"/>
                </a:solidFill>
                <a:effectLst/>
                <a:latin typeface="+mn-lt"/>
                <a:ea typeface="+mn-ea"/>
                <a:cs typeface="+mn-cs"/>
              </a:rPr>
              <a:t>produces </a:t>
            </a:r>
            <a:r>
              <a:rPr lang="en-US" sz="1200" kern="1200" dirty="0" smtClean="0">
                <a:solidFill>
                  <a:schemeClr val="tx1"/>
                </a:solidFill>
                <a:effectLst/>
                <a:latin typeface="+mn-lt"/>
                <a:ea typeface="+mn-ea"/>
                <a:cs typeface="+mn-cs"/>
              </a:rPr>
              <a:t>two genetically identical daughter cells</a:t>
            </a:r>
            <a:r>
              <a:rPr lang="en-US" sz="1200" kern="1200" baseline="0" dirty="0" smtClean="0">
                <a:solidFill>
                  <a:schemeClr val="tx1"/>
                </a:solidFill>
                <a:effectLst/>
                <a:latin typeface="+mn-lt"/>
                <a:ea typeface="+mn-ea"/>
                <a:cs typeface="+mn-cs"/>
              </a:rPr>
              <a:t> and </a:t>
            </a:r>
            <a:r>
              <a:rPr lang="en-US" sz="1200" kern="1200" dirty="0" smtClean="0">
                <a:solidFill>
                  <a:schemeClr val="tx1"/>
                </a:solidFill>
                <a:effectLst/>
                <a:latin typeface="+mn-lt"/>
                <a:ea typeface="+mn-ea"/>
                <a:cs typeface="+mn-cs"/>
              </a:rPr>
              <a:t>plays a role in growth, repair and asexual reproduction. </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2D1AAE07-DA72-B64B-BD99-B5CE528AAC08}" type="slidenum">
              <a:rPr lang="en-US" smtClean="0"/>
              <a:t>2</a:t>
            </a:fld>
            <a:endParaRPr lang="en-US" dirty="0"/>
          </a:p>
        </p:txBody>
      </p:sp>
    </p:spTree>
    <p:extLst>
      <p:ext uri="{BB962C8B-B14F-4D97-AF65-F5344CB8AC3E}">
        <p14:creationId xmlns:p14="http://schemas.microsoft.com/office/powerpoint/2010/main" val="3344616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23</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24</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a:t>
            </a:r>
            <a:r>
              <a:rPr lang="en-US" baseline="0" dirty="0" smtClean="0"/>
              <a:t> review the laws of segregation and independent assortment.</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25</a:t>
            </a:fld>
            <a:endParaRPr lang="en-US" dirty="0"/>
          </a:p>
        </p:txBody>
      </p:sp>
    </p:spTree>
    <p:extLst>
      <p:ext uri="{BB962C8B-B14F-4D97-AF65-F5344CB8AC3E}">
        <p14:creationId xmlns:p14="http://schemas.microsoft.com/office/powerpoint/2010/main" val="7791442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The values shown represent map distances in </a:t>
            </a:r>
            <a:r>
              <a:rPr lang="en-US" dirty="0" err="1" smtClean="0">
                <a:effectLst/>
              </a:rPr>
              <a:t>centimorgans</a:t>
            </a:r>
            <a:r>
              <a:rPr lang="en-US" dirty="0" smtClean="0">
                <a:effectLst/>
              </a:rPr>
              <a:t> (</a:t>
            </a:r>
            <a:r>
              <a:rPr lang="en-US" dirty="0" err="1" smtClean="0">
                <a:effectLst/>
              </a:rPr>
              <a:t>cM</a:t>
            </a:r>
            <a:r>
              <a:rPr lang="en-US" dirty="0" smtClean="0">
                <a:effectLst/>
              </a:rPr>
              <a:t>), which correspond to recombination frequencies (in percent). </a:t>
            </a:r>
            <a:r>
              <a:rPr lang="en-US" dirty="0" smtClean="0">
                <a:effectLst/>
              </a:rPr>
              <a:t>The </a:t>
            </a:r>
            <a:r>
              <a:rPr lang="en-US" dirty="0" smtClean="0">
                <a:effectLst/>
              </a:rPr>
              <a:t>genes for eye</a:t>
            </a:r>
            <a:r>
              <a:rPr lang="en-US" baseline="0" dirty="0" smtClean="0">
                <a:effectLst/>
              </a:rPr>
              <a:t> </a:t>
            </a:r>
            <a:r>
              <a:rPr lang="en-US" dirty="0" smtClean="0">
                <a:effectLst/>
              </a:rPr>
              <a:t>color and body</a:t>
            </a:r>
            <a:r>
              <a:rPr lang="en-US" baseline="0" dirty="0" smtClean="0">
                <a:effectLst/>
              </a:rPr>
              <a:t> color are</a:t>
            </a:r>
            <a:r>
              <a:rPr lang="en-US" dirty="0" smtClean="0">
                <a:effectLst/>
              </a:rPr>
              <a:t> 57.5 − 48.5 = 9</a:t>
            </a:r>
            <a:r>
              <a:rPr lang="en-US" baseline="0" dirty="0" smtClean="0">
                <a:effectLst/>
              </a:rPr>
              <a:t> map units </a:t>
            </a:r>
            <a:r>
              <a:rPr lang="en-US" dirty="0" smtClean="0">
                <a:effectLst/>
              </a:rPr>
              <a:t>apart, indicating that the maternal and paternal alleles for these genes recombine in</a:t>
            </a:r>
            <a:r>
              <a:rPr lang="en-US" baseline="0" dirty="0" smtClean="0">
                <a:effectLst/>
              </a:rPr>
              <a:t> 9</a:t>
            </a:r>
            <a:r>
              <a:rPr lang="en-US" dirty="0" smtClean="0">
                <a:effectLst/>
              </a:rPr>
              <a:t> percent of offspring, on average.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26</a:t>
            </a:fld>
            <a:endParaRPr lang="en-US" dirty="0"/>
          </a:p>
        </p:txBody>
      </p:sp>
    </p:spTree>
    <p:extLst>
      <p:ext uri="{BB962C8B-B14F-4D97-AF65-F5344CB8AC3E}">
        <p14:creationId xmlns:p14="http://schemas.microsoft.com/office/powerpoint/2010/main" val="4273669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Released 2011 Question</a:t>
            </a:r>
            <a:r>
              <a:rPr lang="en-US" b="0" baseline="0" dirty="0" smtClean="0"/>
              <a:t> 1 c</a:t>
            </a:r>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27</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effectLst/>
                <a:latin typeface="+mn-lt"/>
                <a:ea typeface="+mn-ea"/>
                <a:cs typeface="+mn-cs"/>
              </a:rPr>
              <a:t>The cell cycle is regulated with checkpoints</a:t>
            </a:r>
            <a:r>
              <a:rPr lang="en-US" sz="1200" b="0" kern="1200" baseline="0" dirty="0" smtClean="0">
                <a:solidFill>
                  <a:schemeClr val="tx1"/>
                </a:solidFill>
                <a:effectLst/>
                <a:latin typeface="+mn-lt"/>
                <a:ea typeface="+mn-ea"/>
                <a:cs typeface="+mn-cs"/>
              </a:rPr>
              <a:t>; key regulatory proteins are kinases and </a:t>
            </a:r>
            <a:r>
              <a:rPr lang="en-US" sz="1200" b="0" kern="1200" baseline="0" dirty="0" err="1" smtClean="0">
                <a:solidFill>
                  <a:schemeClr val="tx1"/>
                </a:solidFill>
                <a:effectLst/>
                <a:latin typeface="+mn-lt"/>
                <a:ea typeface="+mn-ea"/>
                <a:cs typeface="+mn-cs"/>
              </a:rPr>
              <a:t>cyclins</a:t>
            </a:r>
            <a:r>
              <a:rPr lang="en-US" sz="1200" b="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When a cell specializes, it often enters into a stage where it no longer divides, but it can reenter the cell cycle when given appropriate clues. </a:t>
            </a:r>
            <a:r>
              <a:rPr lang="en-US" sz="1200" kern="1200" dirty="0" err="1" smtClean="0">
                <a:solidFill>
                  <a:schemeClr val="tx1"/>
                </a:solidFill>
                <a:effectLst/>
                <a:latin typeface="+mn-lt"/>
                <a:ea typeface="+mn-ea"/>
                <a:cs typeface="+mn-cs"/>
              </a:rPr>
              <a:t>Nondividing</a:t>
            </a:r>
            <a:r>
              <a:rPr lang="en-US" sz="1200" kern="1200" dirty="0" smtClean="0">
                <a:solidFill>
                  <a:schemeClr val="tx1"/>
                </a:solidFill>
                <a:effectLst/>
                <a:latin typeface="+mn-lt"/>
                <a:ea typeface="+mn-ea"/>
                <a:cs typeface="+mn-cs"/>
              </a:rPr>
              <a:t> cells may exit the cell cycle or hold at a particular stage in the cell cycle. Internal and external signals provide </a:t>
            </a:r>
            <a:r>
              <a:rPr lang="en-US" sz="1200" kern="1200" smtClean="0">
                <a:solidFill>
                  <a:schemeClr val="tx1"/>
                </a:solidFill>
                <a:effectLst/>
                <a:latin typeface="+mn-lt"/>
                <a:ea typeface="+mn-ea"/>
                <a:cs typeface="+mn-cs"/>
              </a:rPr>
              <a:t>stop-and-go </a:t>
            </a:r>
            <a:r>
              <a:rPr lang="en-US" sz="1200" kern="1200" smtClean="0">
                <a:solidFill>
                  <a:schemeClr val="tx1"/>
                </a:solidFill>
                <a:effectLst/>
                <a:latin typeface="+mn-lt"/>
                <a:ea typeface="+mn-ea"/>
                <a:cs typeface="+mn-cs"/>
              </a:rPr>
              <a:t>signals </a:t>
            </a:r>
            <a:r>
              <a:rPr lang="en-US" sz="1200" kern="1200" dirty="0" smtClean="0">
                <a:solidFill>
                  <a:schemeClr val="tx1"/>
                </a:solidFill>
                <a:effectLst/>
                <a:latin typeface="+mn-lt"/>
                <a:ea typeface="+mn-ea"/>
                <a:cs typeface="+mn-cs"/>
              </a:rPr>
              <a:t>at the checkpoints. </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28</a:t>
            </a:fld>
            <a:endParaRPr lang="en-US" dirty="0"/>
          </a:p>
        </p:txBody>
      </p:sp>
    </p:spTree>
    <p:extLst>
      <p:ext uri="{BB962C8B-B14F-4D97-AF65-F5344CB8AC3E}">
        <p14:creationId xmlns:p14="http://schemas.microsoft.com/office/powerpoint/2010/main" val="59483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binding of a cell-surface protein to its counterpart on an adjoining cell sends a cell division-inhibiting signal in normal cells, preventing them from moving forward in the cell cycle. Growth factors also have a role in determining the density that cells attain before ceasing division.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29</a:t>
            </a:fld>
            <a:endParaRPr lang="en-US" dirty="0"/>
          </a:p>
        </p:txBody>
      </p:sp>
    </p:spTree>
    <p:extLst>
      <p:ext uri="{BB962C8B-B14F-4D97-AF65-F5344CB8AC3E}">
        <p14:creationId xmlns:p14="http://schemas.microsoft.com/office/powerpoint/2010/main" val="18628755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30</a:t>
            </a:fld>
            <a:endParaRPr lang="en-US" dirty="0"/>
          </a:p>
        </p:txBody>
      </p:sp>
    </p:spTree>
    <p:extLst>
      <p:ext uri="{BB962C8B-B14F-4D97-AF65-F5344CB8AC3E}">
        <p14:creationId xmlns:p14="http://schemas.microsoft.com/office/powerpoint/2010/main" val="3012589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review the terms chromosome and sister chromatids.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4</a:t>
            </a:fld>
            <a:endParaRPr lang="en-US" dirty="0"/>
          </a:p>
        </p:txBody>
      </p:sp>
    </p:spTree>
    <p:extLst>
      <p:ext uri="{BB962C8B-B14F-4D97-AF65-F5344CB8AC3E}">
        <p14:creationId xmlns:p14="http://schemas.microsoft.com/office/powerpoint/2010/main" val="984242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mn-lt"/>
              </a:rPr>
              <a:t>Remind students that mitosis </a:t>
            </a:r>
            <a:r>
              <a:rPr lang="en-US" baseline="0" dirty="0" smtClean="0">
                <a:latin typeface="+mn-lt"/>
              </a:rPr>
              <a:t>is preceded by interphase. </a:t>
            </a:r>
            <a:r>
              <a:rPr lang="en-US" sz="1200" kern="1200" dirty="0" smtClean="0">
                <a:solidFill>
                  <a:schemeClr val="tx1"/>
                </a:solidFill>
                <a:effectLst/>
                <a:latin typeface="+mn-lt"/>
                <a:ea typeface="+mn-ea"/>
                <a:cs typeface="+mn-cs"/>
              </a:rPr>
              <a:t>Interphase consists of three phases: growth, synthesis of DNA</a:t>
            </a:r>
            <a:r>
              <a:rPr lang="en-US" sz="1200" kern="1200" baseline="0" dirty="0" smtClean="0">
                <a:solidFill>
                  <a:schemeClr val="tx1"/>
                </a:solidFill>
                <a:effectLst/>
                <a:latin typeface="+mn-lt"/>
                <a:ea typeface="+mn-ea"/>
                <a:cs typeface="+mn-cs"/>
              </a:rPr>
              <a:t> and</a:t>
            </a:r>
            <a:r>
              <a:rPr lang="en-US" sz="1200" kern="1200" dirty="0" smtClean="0">
                <a:solidFill>
                  <a:schemeClr val="tx1"/>
                </a:solidFill>
                <a:effectLst/>
                <a:latin typeface="+mn-lt"/>
                <a:ea typeface="+mn-ea"/>
                <a:cs typeface="+mn-cs"/>
              </a:rPr>
              <a:t> preparation for mitosis.</a:t>
            </a:r>
            <a:endParaRPr lang="en-US" dirty="0">
              <a:latin typeface="+mn-lt"/>
            </a:endParaRPr>
          </a:p>
        </p:txBody>
      </p:sp>
      <p:sp>
        <p:nvSpPr>
          <p:cNvPr id="4" name="Slide Number Placeholder 3"/>
          <p:cNvSpPr>
            <a:spLocks noGrp="1"/>
          </p:cNvSpPr>
          <p:nvPr>
            <p:ph type="sldNum" sz="quarter" idx="10"/>
          </p:nvPr>
        </p:nvSpPr>
        <p:spPr/>
        <p:txBody>
          <a:bodyPr/>
          <a:lstStyle/>
          <a:p>
            <a:fld id="{2D1AAE07-DA72-B64B-BD99-B5CE528AAC08}" type="slidenum">
              <a:rPr lang="en-US" smtClean="0"/>
              <a:t>5</a:t>
            </a:fld>
            <a:endParaRPr lang="en-US" dirty="0"/>
          </a:p>
        </p:txBody>
      </p:sp>
    </p:spTree>
    <p:extLst>
      <p:ext uri="{BB962C8B-B14F-4D97-AF65-F5344CB8AC3E}">
        <p14:creationId xmlns:p14="http://schemas.microsoft.com/office/powerpoint/2010/main" val="99537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a:t>
            </a:r>
            <a:r>
              <a:rPr lang="en-US" baseline="0" dirty="0" smtClean="0"/>
              <a:t> students to show in the data table when G1, S, meiosis I and meiosis II are taking place.</a:t>
            </a:r>
            <a:endParaRPr lang="en-US" dirty="0" smtClean="0"/>
          </a:p>
          <a:p>
            <a:r>
              <a:rPr lang="en-US" dirty="0" smtClean="0"/>
              <a:t>During</a:t>
            </a:r>
            <a:r>
              <a:rPr lang="en-US" baseline="0" dirty="0" smtClean="0"/>
              <a:t> meiosis I, homologous chromosomes separate and then during meiosis II, sister chromatids separate.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6</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a:t>
            </a:r>
            <a:r>
              <a:rPr lang="en-US" baseline="0" dirty="0" smtClean="0"/>
              <a:t> students to point out the differences in mitosis and meiosis in terms of chromosome number in daughter cells and overall purpose of each process.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7</a:t>
            </a:fld>
            <a:endParaRPr lang="en-US" dirty="0"/>
          </a:p>
        </p:txBody>
      </p:sp>
    </p:spTree>
    <p:extLst>
      <p:ext uri="{BB962C8B-B14F-4D97-AF65-F5344CB8AC3E}">
        <p14:creationId xmlns:p14="http://schemas.microsoft.com/office/powerpoint/2010/main" val="2547867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8</a:t>
            </a:fld>
            <a:endParaRPr lang="en-US" dirty="0"/>
          </a:p>
        </p:txBody>
      </p:sp>
    </p:spTree>
    <p:extLst>
      <p:ext uri="{BB962C8B-B14F-4D97-AF65-F5344CB8AC3E}">
        <p14:creationId xmlns:p14="http://schemas.microsoft.com/office/powerpoint/2010/main" val="2533625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Three events of sexual reproduction contribute to genetic variation in a population: independent assortment of chromosomes during meiosis I, crossing over during meiosis I and random fertilization of egg cells by sperm. Genetic variation is the raw material for evolution. Mutations are the original source of this variation and recombination of variant genes generates additional diversity.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9</a:t>
            </a:fld>
            <a:endParaRPr lang="en-US" dirty="0"/>
          </a:p>
        </p:txBody>
      </p:sp>
    </p:spTree>
    <p:extLst>
      <p:ext uri="{BB962C8B-B14F-4D97-AF65-F5344CB8AC3E}">
        <p14:creationId xmlns:p14="http://schemas.microsoft.com/office/powerpoint/2010/main" val="2827749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12</a:t>
            </a:fld>
            <a:endParaRPr lang="en-US" dirty="0"/>
          </a:p>
        </p:txBody>
      </p:sp>
    </p:spTree>
    <p:extLst>
      <p:ext uri="{BB962C8B-B14F-4D97-AF65-F5344CB8AC3E}">
        <p14:creationId xmlns:p14="http://schemas.microsoft.com/office/powerpoint/2010/main" val="1093045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224862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4286765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8009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82468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08859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93753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9746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275095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44747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5201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74630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E71E4-076A-7740-A495-E04A5FDDFADB}" type="datetimeFigureOut">
              <a:rPr lang="en-US" smtClean="0"/>
              <a:t>12/31/2014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43D04-4778-B346-8EA3-920F67898E1D}" type="slidenum">
              <a:rPr lang="en-US" smtClean="0"/>
              <a:t>‹#›</a:t>
            </a:fld>
            <a:endParaRPr lang="en-US" dirty="0"/>
          </a:p>
        </p:txBody>
      </p:sp>
    </p:spTree>
    <p:extLst>
      <p:ext uri="{BB962C8B-B14F-4D97-AF65-F5344CB8AC3E}">
        <p14:creationId xmlns:p14="http://schemas.microsoft.com/office/powerpoint/2010/main" val="3255433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1043189" y="3324520"/>
            <a:ext cx="7302321" cy="2612640"/>
          </a:xfrm>
        </p:spPr>
        <p:txBody>
          <a:bodyPr>
            <a:normAutofit/>
          </a:bodyPr>
          <a:lstStyle/>
          <a:p>
            <a:r>
              <a:rPr lang="en-US" sz="6600" b="1" dirty="0" smtClean="0">
                <a:solidFill>
                  <a:srgbClr val="C00000"/>
                </a:solidFill>
              </a:rPr>
              <a:t>Cell </a:t>
            </a:r>
            <a:r>
              <a:rPr lang="en-US" sz="6600" b="1" smtClean="0">
                <a:solidFill>
                  <a:srgbClr val="C00000"/>
                </a:solidFill>
              </a:rPr>
              <a:t>Division and </a:t>
            </a:r>
            <a:r>
              <a:rPr lang="en-US" sz="6600" b="1" dirty="0" smtClean="0">
                <a:solidFill>
                  <a:srgbClr val="C00000"/>
                </a:solidFill>
              </a:rPr>
              <a:t>Heredity</a:t>
            </a:r>
            <a:endParaRPr lang="en-US" sz="6600" b="1" dirty="0">
              <a:solidFill>
                <a:srgbClr val="C00000"/>
              </a:solidFill>
            </a:endParaRPr>
          </a:p>
        </p:txBody>
      </p:sp>
    </p:spTree>
    <p:extLst>
      <p:ext uri="{BB962C8B-B14F-4D97-AF65-F5344CB8AC3E}">
        <p14:creationId xmlns:p14="http://schemas.microsoft.com/office/powerpoint/2010/main" val="130591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solidFill>
                  <a:srgbClr val="C00000"/>
                </a:solidFill>
              </a:rPr>
              <a:t>Independent Assortment Contributes </a:t>
            </a:r>
            <a:r>
              <a:rPr lang="en-US" sz="3600" b="1" dirty="0">
                <a:solidFill>
                  <a:srgbClr val="C00000"/>
                </a:solidFill>
              </a:rPr>
              <a:t>to Genetic </a:t>
            </a:r>
            <a:r>
              <a:rPr lang="en-US" sz="3600" b="1" dirty="0" smtClean="0">
                <a:solidFill>
                  <a:srgbClr val="C00000"/>
                </a:solidFill>
              </a:rPr>
              <a:t>Variation</a:t>
            </a:r>
            <a:endParaRPr lang="en-US" sz="3600" dirty="0"/>
          </a:p>
        </p:txBody>
      </p:sp>
      <p:sp>
        <p:nvSpPr>
          <p:cNvPr id="3" name="Content Placeholder 2"/>
          <p:cNvSpPr>
            <a:spLocks noGrp="1"/>
          </p:cNvSpPr>
          <p:nvPr>
            <p:ph idx="1"/>
          </p:nvPr>
        </p:nvSpPr>
        <p:spPr/>
        <p:txBody>
          <a:bodyPr/>
          <a:lstStyle/>
          <a:p>
            <a:endParaRPr lang="en-US"/>
          </a:p>
        </p:txBody>
      </p:sp>
      <p:pic>
        <p:nvPicPr>
          <p:cNvPr id="25602" name="Picture 2" descr="D:\Chapter_13\B_Jpeg_Images\13_Labeled_Images\13_11IndependentAssort_3-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752" y="1285226"/>
            <a:ext cx="8540496" cy="5163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8450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rgbClr val="C00000"/>
                </a:solidFill>
              </a:rPr>
              <a:t>Random Fertilization Contributes to </a:t>
            </a:r>
            <a:br>
              <a:rPr lang="en-US" sz="3200" b="1" dirty="0" smtClean="0">
                <a:solidFill>
                  <a:srgbClr val="C00000"/>
                </a:solidFill>
              </a:rPr>
            </a:br>
            <a:r>
              <a:rPr lang="en-US" sz="3200" b="1" dirty="0" smtClean="0">
                <a:solidFill>
                  <a:srgbClr val="C00000"/>
                </a:solidFill>
              </a:rPr>
              <a:t>Genetic Variation</a:t>
            </a:r>
            <a:endParaRPr lang="en-US" sz="3200" dirty="0"/>
          </a:p>
        </p:txBody>
      </p:sp>
      <p:pic>
        <p:nvPicPr>
          <p:cNvPr id="4"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96151" y="1533548"/>
            <a:ext cx="4345559" cy="511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2061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4</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4000" b="1" dirty="0" smtClean="0">
                <a:solidFill>
                  <a:srgbClr val="002060"/>
                </a:solidFill>
              </a:rPr>
              <a:t>Clue: abnormal number of chromosomes in sex cells</a:t>
            </a:r>
            <a:endParaRPr lang="en-US" sz="9600" b="1" dirty="0">
              <a:solidFill>
                <a:srgbClr val="002060"/>
              </a:solidFill>
            </a:endParaRPr>
          </a:p>
        </p:txBody>
      </p:sp>
    </p:spTree>
    <p:extLst>
      <p:ext uri="{BB962C8B-B14F-4D97-AF65-F5344CB8AC3E}">
        <p14:creationId xmlns:p14="http://schemas.microsoft.com/office/powerpoint/2010/main" val="32111663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36866" name="Picture 2" descr="D:\Chapter_15\B_Jpeg_Images\15_Labeled_Images\15_13Nondisjunction_3-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839774"/>
            <a:ext cx="8229600" cy="60182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73852" y="89972"/>
            <a:ext cx="3113353" cy="646331"/>
          </a:xfrm>
          <a:prstGeom prst="rect">
            <a:avLst/>
          </a:prstGeom>
        </p:spPr>
        <p:txBody>
          <a:bodyPr wrap="none">
            <a:spAutoFit/>
          </a:bodyPr>
          <a:lstStyle/>
          <a:p>
            <a:r>
              <a:rPr lang="en-US" sz="3600" b="1" dirty="0">
                <a:solidFill>
                  <a:srgbClr val="C00000"/>
                </a:solidFill>
              </a:rPr>
              <a:t>Nondisjunction</a:t>
            </a:r>
            <a:endParaRPr lang="en-US" sz="3600" dirty="0"/>
          </a:p>
        </p:txBody>
      </p:sp>
    </p:spTree>
    <p:extLst>
      <p:ext uri="{BB962C8B-B14F-4D97-AF65-F5344CB8AC3E}">
        <p14:creationId xmlns:p14="http://schemas.microsoft.com/office/powerpoint/2010/main" val="3492006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D:\Chapter_15\B_Jpeg_Images\15_Labeled_Images\15_16-DownSyndrom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0918" y="-69543"/>
            <a:ext cx="6452316" cy="7096233"/>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5331855" y="274638"/>
            <a:ext cx="3567446" cy="1143000"/>
          </a:xfrm>
        </p:spPr>
        <p:txBody>
          <a:bodyPr>
            <a:normAutofit/>
          </a:bodyPr>
          <a:lstStyle/>
          <a:p>
            <a:r>
              <a:rPr lang="en-US" sz="3600" b="1" dirty="0" smtClean="0">
                <a:solidFill>
                  <a:srgbClr val="C00000"/>
                </a:solidFill>
              </a:rPr>
              <a:t>Down Syndrome</a:t>
            </a:r>
            <a:endParaRPr lang="en-US" sz="3600" b="1" dirty="0">
              <a:solidFill>
                <a:srgbClr val="C00000"/>
              </a:solidFill>
            </a:endParaRPr>
          </a:p>
        </p:txBody>
      </p:sp>
    </p:spTree>
    <p:extLst>
      <p:ext uri="{BB962C8B-B14F-4D97-AF65-F5344CB8AC3E}">
        <p14:creationId xmlns:p14="http://schemas.microsoft.com/office/powerpoint/2010/main" val="10168788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D:\Chapter_15\B_Jpeg_Images\15_Labeled_Images\15_15ChromoAlterations-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4648" y="924589"/>
            <a:ext cx="7161770" cy="593341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00766" y="265380"/>
            <a:ext cx="6478073" cy="646331"/>
          </a:xfrm>
          <a:prstGeom prst="rect">
            <a:avLst/>
          </a:prstGeom>
          <a:noFill/>
        </p:spPr>
        <p:txBody>
          <a:bodyPr wrap="square" rtlCol="0">
            <a:spAutoFit/>
          </a:bodyPr>
          <a:lstStyle/>
          <a:p>
            <a:r>
              <a:rPr lang="en-US" sz="3600" b="1" dirty="0" smtClean="0">
                <a:solidFill>
                  <a:srgbClr val="C00000"/>
                </a:solidFill>
              </a:rPr>
              <a:t>Chromosomal Abnormalities</a:t>
            </a:r>
            <a:endParaRPr lang="en-US" sz="3600" b="1" dirty="0">
              <a:solidFill>
                <a:srgbClr val="C00000"/>
              </a:solidFill>
            </a:endParaRPr>
          </a:p>
        </p:txBody>
      </p:sp>
    </p:spTree>
    <p:extLst>
      <p:ext uri="{BB962C8B-B14F-4D97-AF65-F5344CB8AC3E}">
        <p14:creationId xmlns:p14="http://schemas.microsoft.com/office/powerpoint/2010/main" val="42925651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5</a:t>
            </a:r>
            <a:endParaRPr lang="en-US" sz="3600" b="1" dirty="0"/>
          </a:p>
        </p:txBody>
      </p:sp>
      <p:sp>
        <p:nvSpPr>
          <p:cNvPr id="3" name="Content Placeholder 2"/>
          <p:cNvSpPr>
            <a:spLocks noGrp="1"/>
          </p:cNvSpPr>
          <p:nvPr>
            <p:ph idx="1"/>
          </p:nvPr>
        </p:nvSpPr>
        <p:spPr>
          <a:xfrm>
            <a:off x="2846231" y="1600200"/>
            <a:ext cx="3374264" cy="4525963"/>
          </a:xfrm>
        </p:spPr>
        <p:txBody>
          <a:bodyPr>
            <a:normAutofit/>
          </a:bodyPr>
          <a:lstStyle/>
          <a:p>
            <a:pPr marL="0" indent="0" algn="ctr">
              <a:buNone/>
            </a:pPr>
            <a:r>
              <a:rPr lang="en-US" sz="9600" dirty="0">
                <a:solidFill>
                  <a:srgbClr val="C00000"/>
                </a:solidFill>
              </a:rPr>
              <a:t>d</a:t>
            </a:r>
            <a:endParaRPr lang="en-US" sz="9600" dirty="0" smtClean="0">
              <a:solidFill>
                <a:srgbClr val="C00000"/>
              </a:solidFill>
            </a:endParaRPr>
          </a:p>
          <a:p>
            <a:pPr marL="0" indent="0" algn="ctr">
              <a:buNone/>
            </a:pPr>
            <a:r>
              <a:rPr lang="en-US" sz="3600" b="1" dirty="0">
                <a:solidFill>
                  <a:srgbClr val="002060"/>
                </a:solidFill>
              </a:rPr>
              <a:t>Clue</a:t>
            </a:r>
            <a:r>
              <a:rPr lang="en-US" sz="3600" b="1" dirty="0" smtClean="0">
                <a:solidFill>
                  <a:srgbClr val="002060"/>
                </a:solidFill>
              </a:rPr>
              <a:t>: </a:t>
            </a:r>
          </a:p>
          <a:p>
            <a:pPr marL="0" indent="0" algn="ctr">
              <a:buNone/>
            </a:pPr>
            <a:r>
              <a:rPr lang="en-US" sz="3600" b="1" dirty="0" smtClean="0">
                <a:solidFill>
                  <a:srgbClr val="002060"/>
                </a:solidFill>
              </a:rPr>
              <a:t>Roan = RW</a:t>
            </a:r>
          </a:p>
          <a:p>
            <a:pPr marL="0" indent="0" algn="ctr">
              <a:buNone/>
            </a:pPr>
            <a:r>
              <a:rPr lang="en-US" sz="3600" b="1" dirty="0" smtClean="0">
                <a:solidFill>
                  <a:srgbClr val="002060"/>
                </a:solidFill>
              </a:rPr>
              <a:t>Red = RR</a:t>
            </a:r>
          </a:p>
          <a:p>
            <a:pPr marL="0" indent="0" algn="ctr">
              <a:buNone/>
            </a:pPr>
            <a:r>
              <a:rPr lang="en-US" sz="3600" b="1" dirty="0" smtClean="0">
                <a:solidFill>
                  <a:srgbClr val="002060"/>
                </a:solidFill>
              </a:rPr>
              <a:t>White = WW</a:t>
            </a:r>
            <a:endParaRPr lang="en-US" sz="3600" b="1" dirty="0">
              <a:solidFill>
                <a:srgbClr val="00206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960107838"/>
              </p:ext>
            </p:extLst>
          </p:nvPr>
        </p:nvGraphicFramePr>
        <p:xfrm>
          <a:off x="6928619" y="3992905"/>
          <a:ext cx="1476778" cy="914400"/>
        </p:xfrm>
        <a:graphic>
          <a:graphicData uri="http://schemas.openxmlformats.org/drawingml/2006/table">
            <a:tbl>
              <a:tblPr firstRow="1" bandRow="1">
                <a:tableStyleId>{5940675A-B579-460E-94D1-54222C63F5DA}</a:tableStyleId>
              </a:tblPr>
              <a:tblGrid>
                <a:gridCol w="738389"/>
                <a:gridCol w="738389"/>
              </a:tblGrid>
              <a:tr h="419780">
                <a:tc>
                  <a:txBody>
                    <a:bodyPr/>
                    <a:lstStyle/>
                    <a:p>
                      <a:pPr algn="ctr"/>
                      <a:r>
                        <a:rPr lang="en-US" sz="2400" b="1" dirty="0" smtClean="0"/>
                        <a:t>RW</a:t>
                      </a:r>
                      <a:endParaRPr lang="en-US" sz="2400" b="1" dirty="0"/>
                    </a:p>
                  </a:txBody>
                  <a:tcPr/>
                </a:tc>
                <a:tc>
                  <a:txBody>
                    <a:bodyPr/>
                    <a:lstStyle/>
                    <a:p>
                      <a:pPr algn="ctr"/>
                      <a:r>
                        <a:rPr lang="en-US" sz="2400" b="1" dirty="0" smtClean="0"/>
                        <a:t>RW</a:t>
                      </a:r>
                      <a:endParaRPr lang="en-US" sz="2400" b="1" dirty="0"/>
                    </a:p>
                  </a:txBody>
                  <a:tcPr/>
                </a:tc>
              </a:tr>
              <a:tr h="370840">
                <a:tc>
                  <a:txBody>
                    <a:bodyPr/>
                    <a:lstStyle/>
                    <a:p>
                      <a:pPr algn="ctr"/>
                      <a:r>
                        <a:rPr lang="en-US" sz="2400" b="1" dirty="0" smtClean="0"/>
                        <a:t>RW</a:t>
                      </a:r>
                      <a:endParaRPr lang="en-US" sz="2400" b="1" dirty="0"/>
                    </a:p>
                  </a:txBody>
                  <a:tcPr/>
                </a:tc>
                <a:tc>
                  <a:txBody>
                    <a:bodyPr/>
                    <a:lstStyle/>
                    <a:p>
                      <a:pPr algn="ctr"/>
                      <a:r>
                        <a:rPr lang="en-US" sz="2400" b="1" dirty="0" smtClean="0"/>
                        <a:t>RW</a:t>
                      </a:r>
                      <a:endParaRPr lang="en-US" sz="2400" b="1" dirty="0"/>
                    </a:p>
                  </a:txBody>
                  <a:tcPr/>
                </a:tc>
              </a:tr>
            </a:tbl>
          </a:graphicData>
        </a:graphic>
      </p:graphicFrame>
      <p:sp>
        <p:nvSpPr>
          <p:cNvPr id="5" name="TextBox 4"/>
          <p:cNvSpPr txBox="1"/>
          <p:nvPr/>
        </p:nvSpPr>
        <p:spPr>
          <a:xfrm>
            <a:off x="6439437" y="4076308"/>
            <a:ext cx="592213" cy="830997"/>
          </a:xfrm>
          <a:prstGeom prst="rect">
            <a:avLst/>
          </a:prstGeom>
          <a:noFill/>
        </p:spPr>
        <p:txBody>
          <a:bodyPr wrap="square" rtlCol="0">
            <a:spAutoFit/>
          </a:bodyPr>
          <a:lstStyle/>
          <a:p>
            <a:r>
              <a:rPr lang="en-US" sz="2400" b="1" dirty="0" smtClean="0"/>
              <a:t>R</a:t>
            </a:r>
          </a:p>
          <a:p>
            <a:r>
              <a:rPr lang="en-US" sz="2400" b="1" dirty="0" smtClean="0"/>
              <a:t>R</a:t>
            </a:r>
            <a:endParaRPr lang="en-US" sz="2400" b="1" dirty="0"/>
          </a:p>
        </p:txBody>
      </p:sp>
      <p:sp>
        <p:nvSpPr>
          <p:cNvPr id="6" name="TextBox 5"/>
          <p:cNvSpPr txBox="1"/>
          <p:nvPr/>
        </p:nvSpPr>
        <p:spPr>
          <a:xfrm>
            <a:off x="6928619" y="3606085"/>
            <a:ext cx="1476778" cy="461665"/>
          </a:xfrm>
          <a:prstGeom prst="rect">
            <a:avLst/>
          </a:prstGeom>
          <a:noFill/>
        </p:spPr>
        <p:txBody>
          <a:bodyPr wrap="square" rtlCol="0">
            <a:spAutoFit/>
          </a:bodyPr>
          <a:lstStyle/>
          <a:p>
            <a:r>
              <a:rPr lang="en-US" sz="2400" dirty="0" smtClean="0"/>
              <a:t>  </a:t>
            </a:r>
            <a:r>
              <a:rPr lang="en-US" sz="2400" b="1" dirty="0" smtClean="0"/>
              <a:t>W      </a:t>
            </a:r>
            <a:r>
              <a:rPr lang="en-US" sz="2400" b="1" dirty="0" err="1" smtClean="0"/>
              <a:t>W</a:t>
            </a:r>
            <a:endParaRPr lang="en-US" sz="2400" b="1" dirty="0"/>
          </a:p>
        </p:txBody>
      </p:sp>
    </p:spTree>
    <p:extLst>
      <p:ext uri="{BB962C8B-B14F-4D97-AF65-F5344CB8AC3E}">
        <p14:creationId xmlns:p14="http://schemas.microsoft.com/office/powerpoint/2010/main" val="40777417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a:t>
            </a:r>
            <a:r>
              <a:rPr lang="en-US" sz="3600" b="1" dirty="0"/>
              <a:t>6</a:t>
            </a:r>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9600" dirty="0" smtClean="0">
              <a:solidFill>
                <a:srgbClr val="C00000"/>
              </a:solidFill>
            </a:endParaRPr>
          </a:p>
          <a:p>
            <a:pPr marL="0" indent="0" algn="ctr">
              <a:buNone/>
            </a:pPr>
            <a:r>
              <a:rPr lang="en-US" sz="3600" b="1" dirty="0">
                <a:solidFill>
                  <a:srgbClr val="002060"/>
                </a:solidFill>
              </a:rPr>
              <a:t>Clue</a:t>
            </a:r>
            <a:r>
              <a:rPr lang="en-US" sz="3600" b="1" dirty="0" smtClean="0">
                <a:solidFill>
                  <a:srgbClr val="002060"/>
                </a:solidFill>
              </a:rPr>
              <a:t>: 6:2 can be reduced to 3:1</a:t>
            </a:r>
            <a:endParaRPr lang="en-US" sz="3600" b="1" i="1" dirty="0">
              <a:solidFill>
                <a:srgbClr val="002060"/>
              </a:solidFill>
            </a:endParaRPr>
          </a:p>
        </p:txBody>
      </p:sp>
    </p:spTree>
    <p:extLst>
      <p:ext uri="{BB962C8B-B14F-4D97-AF65-F5344CB8AC3E}">
        <p14:creationId xmlns:p14="http://schemas.microsoft.com/office/powerpoint/2010/main" val="15964081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a:t>
            </a:r>
            <a:r>
              <a:rPr lang="en-US" sz="3600" b="1" dirty="0"/>
              <a:t>7</a:t>
            </a:r>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Males are more affected than females</a:t>
            </a:r>
            <a:endParaRPr lang="en-US" sz="3600" b="1" dirty="0">
              <a:solidFill>
                <a:srgbClr val="002060"/>
              </a:solidFill>
            </a:endParaRPr>
          </a:p>
        </p:txBody>
      </p:sp>
    </p:spTree>
    <p:extLst>
      <p:ext uri="{BB962C8B-B14F-4D97-AF65-F5344CB8AC3E}">
        <p14:creationId xmlns:p14="http://schemas.microsoft.com/office/powerpoint/2010/main" val="35284455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726583" y="463638"/>
            <a:ext cx="8229600" cy="868362"/>
          </a:xfrm>
        </p:spPr>
        <p:txBody>
          <a:bodyPr/>
          <a:lstStyle/>
          <a:p>
            <a:r>
              <a:rPr lang="en-US" sz="3600" b="1" dirty="0" smtClean="0">
                <a:solidFill>
                  <a:srgbClr val="C00000"/>
                </a:solidFill>
                <a:latin typeface="Calibri" panose="020F0502020204030204" pitchFamily="34" charset="0"/>
              </a:rPr>
              <a:t>Sex-Linked Recessive Pedigree</a:t>
            </a:r>
          </a:p>
        </p:txBody>
      </p:sp>
      <p:sp>
        <p:nvSpPr>
          <p:cNvPr id="5" name="Content Placeholder 4"/>
          <p:cNvSpPr>
            <a:spLocks noGrp="1"/>
          </p:cNvSpPr>
          <p:nvPr>
            <p:ph idx="1"/>
          </p:nvPr>
        </p:nvSpPr>
        <p:spPr>
          <a:xfrm>
            <a:off x="463829" y="897819"/>
            <a:ext cx="4191000" cy="3101886"/>
          </a:xfrm>
        </p:spPr>
        <p:txBody>
          <a:bodyPr/>
          <a:lstStyle/>
          <a:p>
            <a:pPr marL="0" indent="0">
              <a:buNone/>
              <a:defRPr/>
            </a:pPr>
            <a:endParaRPr lang="en-US" dirty="0" smtClean="0"/>
          </a:p>
          <a:p>
            <a:pPr marL="228600" indent="-228600">
              <a:spcAft>
                <a:spcPct val="60000"/>
              </a:spcAft>
              <a:buFont typeface="Times"/>
              <a:buChar char="•"/>
              <a:defRPr/>
            </a:pPr>
            <a:r>
              <a:rPr lang="en-US" sz="2400" dirty="0" smtClean="0">
                <a:latin typeface="Calibri" panose="020F0502020204030204" pitchFamily="34" charset="0"/>
              </a:rPr>
              <a:t>Males are more often affected than females. </a:t>
            </a:r>
          </a:p>
          <a:p>
            <a:pPr marL="228600" indent="-228600">
              <a:spcAft>
                <a:spcPct val="60000"/>
              </a:spcAft>
              <a:buFont typeface="Times"/>
              <a:buChar char="•"/>
              <a:defRPr/>
            </a:pPr>
            <a:r>
              <a:rPr lang="en-US" sz="2400" dirty="0">
                <a:latin typeface="Calibri" panose="020F0502020204030204" pitchFamily="34" charset="0"/>
              </a:rPr>
              <a:t>Affected fathers do not pass to their sons.</a:t>
            </a:r>
          </a:p>
          <a:p>
            <a:pPr marL="0" indent="0">
              <a:spcAft>
                <a:spcPct val="60000"/>
              </a:spcAft>
              <a:buNone/>
              <a:defRPr/>
            </a:pPr>
            <a:endParaRPr lang="en-US" sz="2400" dirty="0" smtClean="0">
              <a:latin typeface="Calibri" panose="020F0502020204030204" pitchFamily="34" charset="0"/>
            </a:endParaRPr>
          </a:p>
          <a:p>
            <a:pPr>
              <a:defRPr/>
            </a:pPr>
            <a:endParaRPr lang="en-US" dirty="0" smtClean="0"/>
          </a:p>
          <a:p>
            <a:pPr>
              <a:defRPr/>
            </a:pPr>
            <a:endParaRPr lang="en-US" dirty="0"/>
          </a:p>
        </p:txBody>
      </p:sp>
      <p:pic>
        <p:nvPicPr>
          <p:cNvPr id="10244" name="Picture 8"/>
          <p:cNvPicPr>
            <a:picLocks noChangeAspect="1" noChangeArrowheads="1"/>
          </p:cNvPicPr>
          <p:nvPr/>
        </p:nvPicPr>
        <p:blipFill>
          <a:blip r:embed="rId3">
            <a:extLst>
              <a:ext uri="{28A0092B-C50C-407E-A947-70E740481C1C}">
                <a14:useLocalDpi xmlns:a14="http://schemas.microsoft.com/office/drawing/2010/main" val="0"/>
              </a:ext>
            </a:extLst>
          </a:blip>
          <a:srcRect b="3479"/>
          <a:stretch>
            <a:fillRect/>
          </a:stretch>
        </p:blipFill>
        <p:spPr bwMode="auto">
          <a:xfrm>
            <a:off x="4841383" y="2605825"/>
            <a:ext cx="3884613" cy="312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D:\Chapter_15\B_Jpeg_Images\15_Labeled_Images\15_05HumanSexChromosomes-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644" y="3520223"/>
            <a:ext cx="3253370" cy="31092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20569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a:t>
            </a:r>
            <a:r>
              <a:rPr lang="en-US" sz="3600" b="1" dirty="0"/>
              <a:t>1</a:t>
            </a:r>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a:t>
            </a:r>
            <a:r>
              <a:rPr lang="en-US" sz="3600" b="1" dirty="0">
                <a:solidFill>
                  <a:srgbClr val="002060"/>
                </a:solidFill>
              </a:rPr>
              <a:t>sister chromatids </a:t>
            </a:r>
            <a:r>
              <a:rPr lang="en-US" sz="3600" b="1">
                <a:solidFill>
                  <a:srgbClr val="002060"/>
                </a:solidFill>
              </a:rPr>
              <a:t>dispersed </a:t>
            </a:r>
            <a:r>
              <a:rPr lang="en-US" sz="3600" b="1" smtClean="0">
                <a:solidFill>
                  <a:srgbClr val="002060"/>
                </a:solidFill>
              </a:rPr>
              <a:t>in the </a:t>
            </a:r>
            <a:r>
              <a:rPr lang="en-US" sz="3600" b="1" dirty="0">
                <a:solidFill>
                  <a:srgbClr val="002060"/>
                </a:solidFill>
              </a:rPr>
              <a:t>cell and </a:t>
            </a:r>
            <a:r>
              <a:rPr lang="en-US" sz="3600" b="1" dirty="0" smtClean="0">
                <a:solidFill>
                  <a:srgbClr val="002060"/>
                </a:solidFill>
              </a:rPr>
              <a:t>kinetochores attached </a:t>
            </a:r>
            <a:r>
              <a:rPr lang="en-US" sz="3600" b="1" dirty="0">
                <a:solidFill>
                  <a:srgbClr val="002060"/>
                </a:solidFill>
              </a:rPr>
              <a:t>to the mitotic spindle</a:t>
            </a:r>
          </a:p>
        </p:txBody>
      </p:sp>
    </p:spTree>
    <p:extLst>
      <p:ext uri="{BB962C8B-B14F-4D97-AF65-F5344CB8AC3E}">
        <p14:creationId xmlns:p14="http://schemas.microsoft.com/office/powerpoint/2010/main" val="19191839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8</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 Mendelian rules</a:t>
            </a:r>
            <a:endParaRPr lang="en-US" sz="3600" b="1" dirty="0">
              <a:solidFill>
                <a:srgbClr val="002060"/>
              </a:solidFill>
            </a:endParaRPr>
          </a:p>
        </p:txBody>
      </p:sp>
    </p:spTree>
    <p:extLst>
      <p:ext uri="{BB962C8B-B14F-4D97-AF65-F5344CB8AC3E}">
        <p14:creationId xmlns:p14="http://schemas.microsoft.com/office/powerpoint/2010/main" val="2588645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a:t>
            </a:r>
            <a:r>
              <a:rPr lang="en-US" sz="3600" b="1" dirty="0"/>
              <a:t>9</a:t>
            </a:r>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3600" b="1" dirty="0" smtClean="0">
                <a:solidFill>
                  <a:srgbClr val="002060"/>
                </a:solidFill>
              </a:rPr>
              <a:t>Clue: environment influences gene expression</a:t>
            </a:r>
            <a:endParaRPr lang="en-US" sz="3600" b="1" dirty="0">
              <a:solidFill>
                <a:srgbClr val="002060"/>
              </a:solidFill>
            </a:endParaRPr>
          </a:p>
        </p:txBody>
      </p:sp>
      <p:pic>
        <p:nvPicPr>
          <p:cNvPr id="40962" name="Picture 2" descr="http://s.hswstatic.com/gif/animal-camouflage-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81356"/>
            <a:ext cx="4112005" cy="1655082"/>
          </a:xfrm>
          <a:prstGeom prst="rect">
            <a:avLst/>
          </a:prstGeom>
          <a:noFill/>
          <a:extLst>
            <a:ext uri="{909E8E84-426E-40DD-AFC4-6F175D3DCCD1}">
              <a14:hiddenFill xmlns:a14="http://schemas.microsoft.com/office/drawing/2010/main">
                <a:solidFill>
                  <a:srgbClr val="FFFFFF"/>
                </a:solidFill>
              </a14:hiddenFill>
            </a:ext>
          </a:extLst>
        </p:spPr>
      </p:pic>
      <p:pic>
        <p:nvPicPr>
          <p:cNvPr id="40964" name="Picture 4" descr="https://anthonypeoples.files.wordpress.com/2014/05/hydrangea-ph-level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2003" y="5081356"/>
            <a:ext cx="5028529" cy="1776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48152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Math Grid In 1</a:t>
            </a:r>
            <a:endParaRPr lang="en-US" sz="3600" b="1" dirty="0"/>
          </a:p>
        </p:txBody>
      </p:sp>
      <p:sp>
        <p:nvSpPr>
          <p:cNvPr id="3" name="Content Placeholder 2"/>
          <p:cNvSpPr>
            <a:spLocks noGrp="1"/>
          </p:cNvSpPr>
          <p:nvPr>
            <p:ph idx="1"/>
          </p:nvPr>
        </p:nvSpPr>
        <p:spPr>
          <a:xfrm>
            <a:off x="309093" y="1417638"/>
            <a:ext cx="8706118" cy="5308626"/>
          </a:xfrm>
        </p:spPr>
        <p:txBody>
          <a:bodyPr>
            <a:normAutofit lnSpcReduction="10000"/>
          </a:bodyPr>
          <a:lstStyle/>
          <a:p>
            <a:pPr marL="0" lvl="0" indent="0">
              <a:buNone/>
            </a:pPr>
            <a:r>
              <a:rPr lang="en-US" sz="2800" b="1" dirty="0" smtClean="0">
                <a:sym typeface="Symbol"/>
              </a:rPr>
              <a:t>The correct answer: </a:t>
            </a:r>
            <a:r>
              <a:rPr lang="en-US" sz="2800" b="1" dirty="0" smtClean="0">
                <a:solidFill>
                  <a:srgbClr val="C00000"/>
                </a:solidFill>
                <a:sym typeface="Symbol"/>
              </a:rPr>
              <a:t>0.111</a:t>
            </a:r>
            <a:endParaRPr lang="en-US" sz="2800" dirty="0">
              <a:sym typeface="Symbol"/>
            </a:endParaRPr>
          </a:p>
          <a:p>
            <a:pPr marL="0" lvl="0" indent="0">
              <a:buNone/>
            </a:pPr>
            <a:r>
              <a:rPr lang="en-US" sz="2800" b="1" dirty="0" smtClean="0">
                <a:sym typeface="Symbol"/>
              </a:rPr>
              <a:t>Solution:</a:t>
            </a:r>
          </a:p>
          <a:p>
            <a:r>
              <a:rPr lang="en-US" sz="2800" dirty="0" smtClean="0"/>
              <a:t>Both Karen and Steve are products of Aa x Aa crosses </a:t>
            </a:r>
          </a:p>
          <a:p>
            <a:r>
              <a:rPr lang="en-US" sz="2800" dirty="0"/>
              <a:t>Both Karen and Steve </a:t>
            </a:r>
            <a:r>
              <a:rPr lang="en-US" sz="2800" dirty="0" smtClean="0"/>
              <a:t>are either AA or Aa</a:t>
            </a:r>
          </a:p>
          <a:p>
            <a:r>
              <a:rPr lang="en-US" sz="2800" dirty="0" smtClean="0"/>
              <a:t>Given the genotypic </a:t>
            </a:r>
            <a:r>
              <a:rPr lang="en-US" sz="2800" dirty="0" smtClean="0"/>
              <a:t>ratio </a:t>
            </a:r>
            <a:r>
              <a:rPr lang="en-US" sz="2800" dirty="0" smtClean="0"/>
              <a:t>of 1 AA : 2 Aa : 1 aa in a Aa x Aa cross, Karen and Steve each have </a:t>
            </a:r>
            <a:r>
              <a:rPr lang="en-US" sz="2800" dirty="0" smtClean="0"/>
              <a:t>a </a:t>
            </a:r>
            <a:r>
              <a:rPr lang="en-US" sz="2800" dirty="0" smtClean="0"/>
              <a:t>2/3 chance of being carriers</a:t>
            </a:r>
          </a:p>
          <a:p>
            <a:r>
              <a:rPr lang="en-US" sz="2800" dirty="0" smtClean="0"/>
              <a:t>The overall probability of their child having the disease </a:t>
            </a:r>
            <a:r>
              <a:rPr lang="en-US" sz="2800" dirty="0" smtClean="0"/>
              <a:t>is </a:t>
            </a:r>
            <a:r>
              <a:rPr lang="en-US" sz="2800" b="1" dirty="0" smtClean="0">
                <a:solidFill>
                  <a:srgbClr val="C00000"/>
                </a:solidFill>
              </a:rPr>
              <a:t>2/3 </a:t>
            </a:r>
            <a:r>
              <a:rPr lang="en-US" sz="2800" b="1" dirty="0" smtClean="0">
                <a:solidFill>
                  <a:srgbClr val="C00000"/>
                </a:solidFill>
              </a:rPr>
              <a:t>(the chance of Karen being a carrier)</a:t>
            </a:r>
            <a:r>
              <a:rPr lang="en-US" sz="2800" b="1" dirty="0" smtClean="0"/>
              <a:t> </a:t>
            </a:r>
            <a:r>
              <a:rPr lang="en-US" sz="2800" dirty="0" smtClean="0"/>
              <a:t>x </a:t>
            </a:r>
            <a:r>
              <a:rPr lang="en-US" sz="2800" b="1" dirty="0" smtClean="0">
                <a:solidFill>
                  <a:srgbClr val="002060"/>
                </a:solidFill>
              </a:rPr>
              <a:t>2/3 (the chance of Steve being a carrier)</a:t>
            </a:r>
            <a:r>
              <a:rPr lang="en-US" sz="2800" dirty="0" smtClean="0">
                <a:solidFill>
                  <a:srgbClr val="C00000"/>
                </a:solidFill>
              </a:rPr>
              <a:t> </a:t>
            </a:r>
            <a:r>
              <a:rPr lang="en-US" sz="2800" dirty="0" smtClean="0"/>
              <a:t>x </a:t>
            </a:r>
            <a:r>
              <a:rPr lang="en-US" sz="2800" b="1" dirty="0" smtClean="0">
                <a:solidFill>
                  <a:srgbClr val="006600"/>
                </a:solidFill>
              </a:rPr>
              <a:t>1/4 (the chance of two carriers having a child with the disease)</a:t>
            </a:r>
            <a:r>
              <a:rPr lang="en-US" sz="2800" b="1" dirty="0" smtClean="0">
                <a:solidFill>
                  <a:srgbClr val="C00000"/>
                </a:solidFill>
              </a:rPr>
              <a:t> </a:t>
            </a:r>
            <a:r>
              <a:rPr lang="en-US" sz="2800" dirty="0" smtClean="0"/>
              <a:t>= 1/9 = 0.111 </a:t>
            </a:r>
          </a:p>
          <a:p>
            <a:endParaRPr lang="en-US" sz="2400" dirty="0"/>
          </a:p>
        </p:txBody>
      </p:sp>
    </p:spTree>
    <p:extLst>
      <p:ext uri="{BB962C8B-B14F-4D97-AF65-F5344CB8AC3E}">
        <p14:creationId xmlns:p14="http://schemas.microsoft.com/office/powerpoint/2010/main" val="10839016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1700" y="114936"/>
            <a:ext cx="5280660" cy="1143000"/>
          </a:xfrm>
        </p:spPr>
        <p:txBody>
          <a:bodyPr>
            <a:normAutofit/>
          </a:bodyPr>
          <a:lstStyle/>
          <a:p>
            <a:r>
              <a:rPr lang="en-US" sz="3600" b="1" dirty="0" smtClean="0"/>
              <a:t>Math Grid In 2</a:t>
            </a:r>
            <a:endParaRPr lang="en-US" sz="3600" b="1" dirty="0"/>
          </a:p>
        </p:txBody>
      </p:sp>
      <p:sp>
        <p:nvSpPr>
          <p:cNvPr id="3" name="Content Placeholder 2"/>
          <p:cNvSpPr>
            <a:spLocks noGrp="1"/>
          </p:cNvSpPr>
          <p:nvPr>
            <p:ph idx="1"/>
          </p:nvPr>
        </p:nvSpPr>
        <p:spPr>
          <a:xfrm>
            <a:off x="182880" y="1257936"/>
            <a:ext cx="8845210" cy="4960620"/>
          </a:xfrm>
        </p:spPr>
        <p:txBody>
          <a:bodyPr>
            <a:normAutofit fontScale="92500" lnSpcReduction="10000"/>
          </a:bodyPr>
          <a:lstStyle/>
          <a:p>
            <a:pPr marL="0" indent="0">
              <a:buNone/>
            </a:pPr>
            <a:r>
              <a:rPr lang="en-US" sz="2800" b="1" dirty="0" smtClean="0"/>
              <a:t>The correct answer: </a:t>
            </a:r>
            <a:r>
              <a:rPr lang="en-US" sz="2800" b="1" dirty="0" smtClean="0">
                <a:solidFill>
                  <a:srgbClr val="C00000"/>
                </a:solidFill>
              </a:rPr>
              <a:t>1/32</a:t>
            </a:r>
          </a:p>
          <a:p>
            <a:pPr marL="0" indent="0">
              <a:buNone/>
            </a:pPr>
            <a:endParaRPr lang="en-US" sz="2800" b="1" dirty="0"/>
          </a:p>
          <a:p>
            <a:pPr marL="0" indent="0">
              <a:buNone/>
            </a:pPr>
            <a:r>
              <a:rPr lang="en-US" sz="2800" b="1" dirty="0" smtClean="0"/>
              <a:t>Solution:	</a:t>
            </a:r>
          </a:p>
          <a:p>
            <a:pPr marL="0" indent="0">
              <a:buNone/>
            </a:pPr>
            <a:r>
              <a:rPr lang="en-US" sz="2800" b="1" dirty="0">
                <a:solidFill>
                  <a:srgbClr val="002060"/>
                </a:solidFill>
              </a:rPr>
              <a:t>	</a:t>
            </a:r>
            <a:r>
              <a:rPr lang="en-US" sz="2800" b="1" dirty="0" smtClean="0">
                <a:solidFill>
                  <a:srgbClr val="002060"/>
                </a:solidFill>
              </a:rPr>
              <a:t>		</a:t>
            </a:r>
            <a:r>
              <a:rPr lang="en-US" sz="2800" b="1" dirty="0" err="1" smtClean="0">
                <a:solidFill>
                  <a:srgbClr val="002060"/>
                </a:solidFill>
              </a:rPr>
              <a:t>AaBbCcDd</a:t>
            </a:r>
            <a:r>
              <a:rPr lang="en-US" sz="2800" b="1" dirty="0" smtClean="0">
                <a:solidFill>
                  <a:srgbClr val="006600"/>
                </a:solidFill>
              </a:rPr>
              <a:t> </a:t>
            </a:r>
            <a:r>
              <a:rPr lang="en-US" sz="2800" b="1" dirty="0" smtClean="0"/>
              <a:t>x </a:t>
            </a:r>
            <a:r>
              <a:rPr lang="en-US" sz="2800" b="1" dirty="0" err="1" smtClean="0">
                <a:solidFill>
                  <a:srgbClr val="C00000"/>
                </a:solidFill>
              </a:rPr>
              <a:t>AaBBccDd</a:t>
            </a:r>
            <a:r>
              <a:rPr lang="en-US" sz="2800" dirty="0" smtClean="0">
                <a:solidFill>
                  <a:srgbClr val="C00000"/>
                </a:solidFill>
              </a:rPr>
              <a:t>	</a:t>
            </a:r>
            <a:r>
              <a:rPr lang="en-US" sz="2800" dirty="0" smtClean="0"/>
              <a:t>		</a:t>
            </a:r>
          </a:p>
          <a:p>
            <a:pPr marL="0" indent="0">
              <a:buNone/>
            </a:pPr>
            <a:r>
              <a:rPr lang="en-US" sz="2800" dirty="0"/>
              <a:t>	</a:t>
            </a:r>
            <a:r>
              <a:rPr lang="en-US" sz="2800" dirty="0" smtClean="0"/>
              <a:t>		         </a:t>
            </a:r>
            <a:r>
              <a:rPr lang="en-US" sz="2800" b="1" dirty="0" smtClean="0">
                <a:solidFill>
                  <a:srgbClr val="006600"/>
                </a:solidFill>
              </a:rPr>
              <a:t>AaBBCcdd?</a:t>
            </a:r>
          </a:p>
          <a:p>
            <a:pPr marL="0" indent="0">
              <a:buNone/>
            </a:pPr>
            <a:endParaRPr lang="en-US" sz="1800" b="1" dirty="0" smtClean="0"/>
          </a:p>
          <a:p>
            <a:pPr marL="0" indent="0">
              <a:buNone/>
            </a:pPr>
            <a:r>
              <a:rPr lang="en-US" sz="1800" b="1" dirty="0"/>
              <a:t> </a:t>
            </a:r>
            <a:r>
              <a:rPr lang="en-US" sz="1800" b="1" dirty="0" smtClean="0"/>
              <a:t>           </a:t>
            </a:r>
            <a:r>
              <a:rPr lang="en-US" sz="2400" dirty="0" smtClean="0">
                <a:solidFill>
                  <a:srgbClr val="002060"/>
                </a:solidFill>
              </a:rPr>
              <a:t>A        </a:t>
            </a:r>
            <a:r>
              <a:rPr lang="en-US" sz="2400" dirty="0" err="1" smtClean="0">
                <a:solidFill>
                  <a:srgbClr val="002060"/>
                </a:solidFill>
              </a:rPr>
              <a:t>a</a:t>
            </a:r>
            <a:r>
              <a:rPr lang="en-US" sz="2400" dirty="0" smtClean="0">
                <a:solidFill>
                  <a:srgbClr val="002060"/>
                </a:solidFill>
              </a:rPr>
              <a:t>                       B       </a:t>
            </a:r>
            <a:r>
              <a:rPr lang="en-US" sz="2400" dirty="0" err="1" smtClean="0">
                <a:solidFill>
                  <a:srgbClr val="002060"/>
                </a:solidFill>
              </a:rPr>
              <a:t>b</a:t>
            </a:r>
            <a:r>
              <a:rPr lang="en-US" sz="2400" dirty="0" smtClean="0">
                <a:solidFill>
                  <a:srgbClr val="002060"/>
                </a:solidFill>
              </a:rPr>
              <a:t>                         C         </a:t>
            </a:r>
            <a:r>
              <a:rPr lang="en-US" sz="2400" dirty="0" err="1" smtClean="0">
                <a:solidFill>
                  <a:srgbClr val="002060"/>
                </a:solidFill>
              </a:rPr>
              <a:t>c</a:t>
            </a:r>
            <a:r>
              <a:rPr lang="en-US" sz="2400" dirty="0" smtClean="0">
                <a:solidFill>
                  <a:srgbClr val="002060"/>
                </a:solidFill>
              </a:rPr>
              <a:t>                      D         </a:t>
            </a:r>
            <a:r>
              <a:rPr lang="en-US" sz="2400" dirty="0" err="1" smtClean="0">
                <a:solidFill>
                  <a:srgbClr val="002060"/>
                </a:solidFill>
              </a:rPr>
              <a:t>d</a:t>
            </a:r>
            <a:r>
              <a:rPr lang="en-US" sz="2400" dirty="0" smtClean="0">
                <a:solidFill>
                  <a:srgbClr val="002060"/>
                </a:solidFill>
              </a:rPr>
              <a:t>   </a:t>
            </a:r>
            <a:r>
              <a:rPr lang="en-US" sz="2400" dirty="0" smtClean="0"/>
              <a:t>			</a:t>
            </a:r>
          </a:p>
          <a:p>
            <a:pPr marL="0" indent="0">
              <a:buNone/>
            </a:pPr>
            <a:r>
              <a:rPr lang="en-US" sz="2400" dirty="0" smtClean="0"/>
              <a:t>	</a:t>
            </a:r>
          </a:p>
          <a:p>
            <a:pPr marL="0" indent="0">
              <a:buNone/>
            </a:pPr>
            <a:endParaRPr lang="en-US" sz="2400" dirty="0" smtClean="0"/>
          </a:p>
          <a:p>
            <a:pPr marL="0" indent="0">
              <a:buNone/>
            </a:pPr>
            <a:r>
              <a:rPr lang="en-US" sz="3000" b="1" dirty="0" smtClean="0"/>
              <a:t>       ½ Aa         x        ½ BB             x         ½ Cc       x          ¼ </a:t>
            </a:r>
            <a:r>
              <a:rPr lang="en-US" sz="3000" b="1" dirty="0" err="1" smtClean="0"/>
              <a:t>dd</a:t>
            </a:r>
            <a:r>
              <a:rPr lang="en-US" sz="3000" b="1" dirty="0" smtClean="0"/>
              <a:t> </a:t>
            </a:r>
          </a:p>
          <a:p>
            <a:pPr marL="0" indent="0">
              <a:buNone/>
            </a:pPr>
            <a:r>
              <a:rPr lang="en-US" dirty="0" smtClean="0"/>
              <a:t> </a:t>
            </a:r>
          </a:p>
        </p:txBody>
      </p:sp>
      <p:graphicFrame>
        <p:nvGraphicFramePr>
          <p:cNvPr id="4" name="Table 3"/>
          <p:cNvGraphicFramePr>
            <a:graphicFrameLocks noGrp="1"/>
          </p:cNvGraphicFramePr>
          <p:nvPr>
            <p:extLst>
              <p:ext uri="{D42A27DB-BD31-4B8C-83A1-F6EECF244321}">
                <p14:modId xmlns:p14="http://schemas.microsoft.com/office/powerpoint/2010/main" val="3032188343"/>
              </p:ext>
            </p:extLst>
          </p:nvPr>
        </p:nvGraphicFramePr>
        <p:xfrm>
          <a:off x="491971" y="4095101"/>
          <a:ext cx="1476778" cy="914400"/>
        </p:xfrm>
        <a:graphic>
          <a:graphicData uri="http://schemas.openxmlformats.org/drawingml/2006/table">
            <a:tbl>
              <a:tblPr firstRow="1" bandRow="1">
                <a:tableStyleId>{5940675A-B579-460E-94D1-54222C63F5DA}</a:tableStyleId>
              </a:tblPr>
              <a:tblGrid>
                <a:gridCol w="738389"/>
                <a:gridCol w="738389"/>
              </a:tblGrid>
              <a:tr h="420791">
                <a:tc>
                  <a:txBody>
                    <a:bodyPr/>
                    <a:lstStyle/>
                    <a:p>
                      <a:pPr algn="ctr"/>
                      <a:r>
                        <a:rPr lang="en-US" sz="2400" dirty="0" smtClean="0"/>
                        <a:t>AA</a:t>
                      </a:r>
                      <a:endParaRPr lang="en-US" sz="2400" dirty="0"/>
                    </a:p>
                  </a:txBody>
                  <a:tcPr/>
                </a:tc>
                <a:tc>
                  <a:txBody>
                    <a:bodyPr/>
                    <a:lstStyle/>
                    <a:p>
                      <a:pPr algn="ctr"/>
                      <a:r>
                        <a:rPr lang="en-US" sz="2400" dirty="0" smtClean="0"/>
                        <a:t>Aa</a:t>
                      </a:r>
                      <a:endParaRPr lang="en-US" sz="2400" dirty="0"/>
                    </a:p>
                  </a:txBody>
                  <a:tcPr/>
                </a:tc>
              </a:tr>
              <a:tr h="370840">
                <a:tc>
                  <a:txBody>
                    <a:bodyPr/>
                    <a:lstStyle/>
                    <a:p>
                      <a:pPr algn="ctr"/>
                      <a:r>
                        <a:rPr lang="en-US" sz="2400" dirty="0" smtClean="0"/>
                        <a:t>Aa</a:t>
                      </a:r>
                      <a:endParaRPr lang="en-US" sz="2400" dirty="0"/>
                    </a:p>
                  </a:txBody>
                  <a:tcPr/>
                </a:tc>
                <a:tc>
                  <a:txBody>
                    <a:bodyPr/>
                    <a:lstStyle/>
                    <a:p>
                      <a:pPr algn="ctr"/>
                      <a:r>
                        <a:rPr lang="en-US" sz="2400" dirty="0" smtClean="0"/>
                        <a:t>aa</a:t>
                      </a:r>
                      <a:endParaRPr lang="en-US" sz="2400" dirty="0"/>
                    </a:p>
                  </a:txBody>
                  <a:tcPr/>
                </a:tc>
              </a:tr>
            </a:tbl>
          </a:graphicData>
        </a:graphic>
      </p:graphicFrame>
      <p:sp>
        <p:nvSpPr>
          <p:cNvPr id="5" name="TextBox 4"/>
          <p:cNvSpPr txBox="1"/>
          <p:nvPr/>
        </p:nvSpPr>
        <p:spPr>
          <a:xfrm>
            <a:off x="121061" y="4121694"/>
            <a:ext cx="540912" cy="830997"/>
          </a:xfrm>
          <a:prstGeom prst="rect">
            <a:avLst/>
          </a:prstGeom>
          <a:noFill/>
        </p:spPr>
        <p:txBody>
          <a:bodyPr wrap="square" rtlCol="0">
            <a:spAutoFit/>
          </a:bodyPr>
          <a:lstStyle/>
          <a:p>
            <a:r>
              <a:rPr lang="en-US" sz="2400" dirty="0" smtClean="0">
                <a:solidFill>
                  <a:srgbClr val="C00000"/>
                </a:solidFill>
              </a:rPr>
              <a:t>A</a:t>
            </a:r>
          </a:p>
          <a:p>
            <a:r>
              <a:rPr lang="en-US" sz="2400" dirty="0">
                <a:solidFill>
                  <a:srgbClr val="C00000"/>
                </a:solidFill>
              </a:rPr>
              <a:t>a</a:t>
            </a:r>
          </a:p>
        </p:txBody>
      </p:sp>
      <p:graphicFrame>
        <p:nvGraphicFramePr>
          <p:cNvPr id="6" name="Table 5"/>
          <p:cNvGraphicFramePr>
            <a:graphicFrameLocks noGrp="1"/>
          </p:cNvGraphicFramePr>
          <p:nvPr>
            <p:extLst>
              <p:ext uri="{D42A27DB-BD31-4B8C-83A1-F6EECF244321}">
                <p14:modId xmlns:p14="http://schemas.microsoft.com/office/powerpoint/2010/main" val="2630619702"/>
              </p:ext>
            </p:extLst>
          </p:nvPr>
        </p:nvGraphicFramePr>
        <p:xfrm>
          <a:off x="2792569" y="4121694"/>
          <a:ext cx="1476778" cy="914400"/>
        </p:xfrm>
        <a:graphic>
          <a:graphicData uri="http://schemas.openxmlformats.org/drawingml/2006/table">
            <a:tbl>
              <a:tblPr firstRow="1" bandRow="1">
                <a:tableStyleId>{5940675A-B579-460E-94D1-54222C63F5DA}</a:tableStyleId>
              </a:tblPr>
              <a:tblGrid>
                <a:gridCol w="738389"/>
                <a:gridCol w="738389"/>
              </a:tblGrid>
              <a:tr h="394129">
                <a:tc>
                  <a:txBody>
                    <a:bodyPr/>
                    <a:lstStyle/>
                    <a:p>
                      <a:pPr algn="ctr"/>
                      <a:r>
                        <a:rPr lang="en-US" sz="2400" dirty="0" smtClean="0"/>
                        <a:t>BB</a:t>
                      </a:r>
                      <a:endParaRPr lang="en-US" sz="2400" dirty="0"/>
                    </a:p>
                  </a:txBody>
                  <a:tcPr/>
                </a:tc>
                <a:tc>
                  <a:txBody>
                    <a:bodyPr/>
                    <a:lstStyle/>
                    <a:p>
                      <a:pPr algn="ctr"/>
                      <a:r>
                        <a:rPr lang="en-US" sz="2400" dirty="0" smtClean="0"/>
                        <a:t>Bb</a:t>
                      </a:r>
                      <a:endParaRPr lang="en-US" sz="2400" dirty="0"/>
                    </a:p>
                  </a:txBody>
                  <a:tcPr/>
                </a:tc>
              </a:tr>
              <a:tr h="370840">
                <a:tc>
                  <a:txBody>
                    <a:bodyPr/>
                    <a:lstStyle/>
                    <a:p>
                      <a:pPr algn="ctr"/>
                      <a:r>
                        <a:rPr lang="en-US" sz="2400" dirty="0" smtClean="0"/>
                        <a:t>BB</a:t>
                      </a:r>
                      <a:endParaRPr lang="en-US" sz="2400" dirty="0"/>
                    </a:p>
                  </a:txBody>
                  <a:tcPr/>
                </a:tc>
                <a:tc>
                  <a:txBody>
                    <a:bodyPr/>
                    <a:lstStyle/>
                    <a:p>
                      <a:pPr algn="ctr"/>
                      <a:r>
                        <a:rPr lang="en-US" sz="2400" dirty="0" smtClean="0"/>
                        <a:t>Bb</a:t>
                      </a:r>
                      <a:endParaRPr lang="en-US" sz="2400" dirty="0"/>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7600605"/>
              </p:ext>
            </p:extLst>
          </p:nvPr>
        </p:nvGraphicFramePr>
        <p:xfrm>
          <a:off x="5185894" y="4095101"/>
          <a:ext cx="1476778" cy="914400"/>
        </p:xfrm>
        <a:graphic>
          <a:graphicData uri="http://schemas.openxmlformats.org/drawingml/2006/table">
            <a:tbl>
              <a:tblPr firstRow="1" bandRow="1">
                <a:tableStyleId>{5940675A-B579-460E-94D1-54222C63F5DA}</a:tableStyleId>
              </a:tblPr>
              <a:tblGrid>
                <a:gridCol w="738389"/>
                <a:gridCol w="738389"/>
              </a:tblGrid>
              <a:tr h="419780">
                <a:tc>
                  <a:txBody>
                    <a:bodyPr/>
                    <a:lstStyle/>
                    <a:p>
                      <a:pPr algn="ctr"/>
                      <a:r>
                        <a:rPr lang="en-US" sz="2400" dirty="0" smtClean="0"/>
                        <a:t>Cc</a:t>
                      </a:r>
                      <a:endParaRPr lang="en-US" sz="2400" dirty="0"/>
                    </a:p>
                  </a:txBody>
                  <a:tcPr/>
                </a:tc>
                <a:tc>
                  <a:txBody>
                    <a:bodyPr/>
                    <a:lstStyle/>
                    <a:p>
                      <a:pPr algn="ctr"/>
                      <a:r>
                        <a:rPr lang="en-US" sz="2400" dirty="0" smtClean="0"/>
                        <a:t>cc</a:t>
                      </a:r>
                      <a:endParaRPr lang="en-US" sz="2400" dirty="0"/>
                    </a:p>
                  </a:txBody>
                  <a:tcPr/>
                </a:tc>
              </a:tr>
              <a:tr h="370840">
                <a:tc>
                  <a:txBody>
                    <a:bodyPr/>
                    <a:lstStyle/>
                    <a:p>
                      <a:pPr algn="ctr"/>
                      <a:r>
                        <a:rPr lang="en-US" sz="2400" dirty="0" smtClean="0"/>
                        <a:t>Cc</a:t>
                      </a:r>
                      <a:endParaRPr lang="en-US" sz="2400" dirty="0"/>
                    </a:p>
                  </a:txBody>
                  <a:tcPr/>
                </a:tc>
                <a:tc>
                  <a:txBody>
                    <a:bodyPr/>
                    <a:lstStyle/>
                    <a:p>
                      <a:pPr algn="ctr"/>
                      <a:r>
                        <a:rPr lang="en-US" sz="2400" dirty="0" smtClean="0"/>
                        <a:t>cc</a:t>
                      </a:r>
                      <a:endParaRPr lang="en-US" sz="2400" dirty="0"/>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599148942"/>
              </p:ext>
            </p:extLst>
          </p:nvPr>
        </p:nvGraphicFramePr>
        <p:xfrm>
          <a:off x="7469531" y="4121694"/>
          <a:ext cx="1476778" cy="914400"/>
        </p:xfrm>
        <a:graphic>
          <a:graphicData uri="http://schemas.openxmlformats.org/drawingml/2006/table">
            <a:tbl>
              <a:tblPr firstRow="1" bandRow="1">
                <a:tableStyleId>{5940675A-B579-460E-94D1-54222C63F5DA}</a:tableStyleId>
              </a:tblPr>
              <a:tblGrid>
                <a:gridCol w="738389"/>
                <a:gridCol w="738389"/>
              </a:tblGrid>
              <a:tr h="419780">
                <a:tc>
                  <a:txBody>
                    <a:bodyPr/>
                    <a:lstStyle/>
                    <a:p>
                      <a:pPr algn="ctr"/>
                      <a:r>
                        <a:rPr lang="en-US" sz="2400" dirty="0" smtClean="0"/>
                        <a:t>DD</a:t>
                      </a:r>
                      <a:endParaRPr lang="en-US" sz="2400" dirty="0"/>
                    </a:p>
                  </a:txBody>
                  <a:tcPr/>
                </a:tc>
                <a:tc>
                  <a:txBody>
                    <a:bodyPr/>
                    <a:lstStyle/>
                    <a:p>
                      <a:pPr algn="ctr"/>
                      <a:r>
                        <a:rPr lang="en-US" sz="2400" dirty="0" err="1" smtClean="0"/>
                        <a:t>Dd</a:t>
                      </a:r>
                      <a:endParaRPr lang="en-US" sz="2400" dirty="0"/>
                    </a:p>
                  </a:txBody>
                  <a:tcPr/>
                </a:tc>
              </a:tr>
              <a:tr h="370840">
                <a:tc>
                  <a:txBody>
                    <a:bodyPr/>
                    <a:lstStyle/>
                    <a:p>
                      <a:pPr algn="ctr"/>
                      <a:r>
                        <a:rPr lang="en-US" sz="2400" dirty="0" err="1" smtClean="0"/>
                        <a:t>Dd</a:t>
                      </a:r>
                      <a:endParaRPr lang="en-US" sz="2400" dirty="0"/>
                    </a:p>
                  </a:txBody>
                  <a:tcPr/>
                </a:tc>
                <a:tc>
                  <a:txBody>
                    <a:bodyPr/>
                    <a:lstStyle/>
                    <a:p>
                      <a:pPr algn="ctr"/>
                      <a:r>
                        <a:rPr lang="en-US" sz="2400" dirty="0" err="1" smtClean="0"/>
                        <a:t>dd</a:t>
                      </a:r>
                      <a:endParaRPr lang="en-US" sz="2400" dirty="0"/>
                    </a:p>
                  </a:txBody>
                  <a:tcPr/>
                </a:tc>
              </a:tr>
            </a:tbl>
          </a:graphicData>
        </a:graphic>
      </p:graphicFrame>
      <p:sp>
        <p:nvSpPr>
          <p:cNvPr id="9" name="TextBox 8"/>
          <p:cNvSpPr txBox="1"/>
          <p:nvPr/>
        </p:nvSpPr>
        <p:spPr>
          <a:xfrm>
            <a:off x="2367567" y="4178123"/>
            <a:ext cx="540912" cy="830997"/>
          </a:xfrm>
          <a:prstGeom prst="rect">
            <a:avLst/>
          </a:prstGeom>
          <a:noFill/>
        </p:spPr>
        <p:txBody>
          <a:bodyPr wrap="square" rtlCol="0">
            <a:spAutoFit/>
          </a:bodyPr>
          <a:lstStyle/>
          <a:p>
            <a:r>
              <a:rPr lang="en-US" sz="2400" dirty="0">
                <a:solidFill>
                  <a:srgbClr val="C00000"/>
                </a:solidFill>
              </a:rPr>
              <a:t>B</a:t>
            </a:r>
            <a:endParaRPr lang="en-US" sz="2400" dirty="0" smtClean="0">
              <a:solidFill>
                <a:srgbClr val="C00000"/>
              </a:solidFill>
            </a:endParaRPr>
          </a:p>
          <a:p>
            <a:r>
              <a:rPr lang="en-US" sz="2400" dirty="0" smtClean="0">
                <a:solidFill>
                  <a:srgbClr val="C00000"/>
                </a:solidFill>
              </a:rPr>
              <a:t>B</a:t>
            </a:r>
            <a:endParaRPr lang="en-US" sz="2400" dirty="0">
              <a:solidFill>
                <a:srgbClr val="C00000"/>
              </a:solidFill>
            </a:endParaRPr>
          </a:p>
        </p:txBody>
      </p:sp>
      <p:sp>
        <p:nvSpPr>
          <p:cNvPr id="10" name="TextBox 9"/>
          <p:cNvSpPr txBox="1"/>
          <p:nvPr/>
        </p:nvSpPr>
        <p:spPr>
          <a:xfrm>
            <a:off x="4735134" y="4122149"/>
            <a:ext cx="540912" cy="830997"/>
          </a:xfrm>
          <a:prstGeom prst="rect">
            <a:avLst/>
          </a:prstGeom>
          <a:noFill/>
        </p:spPr>
        <p:txBody>
          <a:bodyPr wrap="square" rtlCol="0">
            <a:spAutoFit/>
          </a:bodyPr>
          <a:lstStyle/>
          <a:p>
            <a:r>
              <a:rPr lang="en-US" sz="2400" dirty="0">
                <a:solidFill>
                  <a:srgbClr val="C00000"/>
                </a:solidFill>
              </a:rPr>
              <a:t>c</a:t>
            </a:r>
            <a:endParaRPr lang="en-US" sz="2400" dirty="0" smtClean="0">
              <a:solidFill>
                <a:srgbClr val="C00000"/>
              </a:solidFill>
            </a:endParaRPr>
          </a:p>
          <a:p>
            <a:r>
              <a:rPr lang="en-US" sz="2400" dirty="0" smtClean="0">
                <a:solidFill>
                  <a:srgbClr val="C00000"/>
                </a:solidFill>
              </a:rPr>
              <a:t>c</a:t>
            </a:r>
            <a:endParaRPr lang="en-US" sz="2400" dirty="0">
              <a:solidFill>
                <a:srgbClr val="C00000"/>
              </a:solidFill>
            </a:endParaRPr>
          </a:p>
        </p:txBody>
      </p:sp>
      <p:sp>
        <p:nvSpPr>
          <p:cNvPr id="11" name="TextBox 10"/>
          <p:cNvSpPr txBox="1"/>
          <p:nvPr/>
        </p:nvSpPr>
        <p:spPr>
          <a:xfrm>
            <a:off x="7053115" y="4182052"/>
            <a:ext cx="540912" cy="830997"/>
          </a:xfrm>
          <a:prstGeom prst="rect">
            <a:avLst/>
          </a:prstGeom>
          <a:noFill/>
        </p:spPr>
        <p:txBody>
          <a:bodyPr wrap="square" rtlCol="0">
            <a:spAutoFit/>
          </a:bodyPr>
          <a:lstStyle/>
          <a:p>
            <a:r>
              <a:rPr lang="en-US" sz="2400" dirty="0">
                <a:solidFill>
                  <a:srgbClr val="C00000"/>
                </a:solidFill>
              </a:rPr>
              <a:t>D</a:t>
            </a:r>
            <a:endParaRPr lang="en-US" sz="2400" dirty="0" smtClean="0">
              <a:solidFill>
                <a:srgbClr val="C00000"/>
              </a:solidFill>
            </a:endParaRPr>
          </a:p>
          <a:p>
            <a:r>
              <a:rPr lang="en-US" sz="2400" dirty="0" smtClean="0">
                <a:solidFill>
                  <a:srgbClr val="C00000"/>
                </a:solidFill>
              </a:rPr>
              <a:t>d</a:t>
            </a:r>
            <a:endParaRPr lang="en-US" sz="2400" dirty="0">
              <a:solidFill>
                <a:srgbClr val="C00000"/>
              </a:solidFill>
            </a:endParaRPr>
          </a:p>
        </p:txBody>
      </p:sp>
    </p:spTree>
    <p:extLst>
      <p:ext uri="{BB962C8B-B14F-4D97-AF65-F5344CB8AC3E}">
        <p14:creationId xmlns:p14="http://schemas.microsoft.com/office/powerpoint/2010/main" val="20270577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smtClean="0">
                <a:solidFill>
                  <a:srgbClr val="002060"/>
                </a:solidFill>
              </a:rPr>
              <a:t>4 points possible</a:t>
            </a:r>
            <a:endParaRPr lang="en-US" sz="2800" b="1" dirty="0">
              <a:solidFill>
                <a:srgbClr val="002060"/>
              </a:solidFill>
            </a:endParaRPr>
          </a:p>
        </p:txBody>
      </p:sp>
      <p:sp>
        <p:nvSpPr>
          <p:cNvPr id="3" name="Content Placeholder 2"/>
          <p:cNvSpPr>
            <a:spLocks noGrp="1"/>
          </p:cNvSpPr>
          <p:nvPr>
            <p:ph idx="1"/>
          </p:nvPr>
        </p:nvSpPr>
        <p:spPr>
          <a:xfrm>
            <a:off x="251460" y="1250213"/>
            <a:ext cx="8743950" cy="5440362"/>
          </a:xfrm>
        </p:spPr>
        <p:txBody>
          <a:bodyPr>
            <a:normAutofit/>
          </a:bodyPr>
          <a:lstStyle/>
          <a:p>
            <a:pPr marL="0" indent="0">
              <a:buNone/>
            </a:pPr>
            <a:r>
              <a:rPr lang="en-US" sz="2400" b="1" dirty="0" smtClean="0"/>
              <a:t>1 </a:t>
            </a:r>
            <a:r>
              <a:rPr lang="en-US" sz="2400" b="1" dirty="0" err="1" smtClean="0"/>
              <a:t>pt</a:t>
            </a:r>
            <a:r>
              <a:rPr lang="en-US" sz="2400" b="1" dirty="0" smtClean="0"/>
              <a:t> per bullet:</a:t>
            </a:r>
          </a:p>
          <a:p>
            <a:r>
              <a:rPr lang="en-US" sz="2400" b="1" dirty="0" smtClean="0"/>
              <a:t>Prediction of a 1:1:1:1 ratio with correct phenotypes based on independent assortment</a:t>
            </a:r>
          </a:p>
          <a:p>
            <a:r>
              <a:rPr lang="en-US" sz="2400" b="1" dirty="0" smtClean="0">
                <a:solidFill>
                  <a:srgbClr val="C00000"/>
                </a:solidFill>
              </a:rPr>
              <a:t>Support for prediction with a diagram of the cross of </a:t>
            </a:r>
            <a:r>
              <a:rPr lang="en-US" sz="2400" b="1" i="1" dirty="0" err="1" smtClean="0">
                <a:solidFill>
                  <a:srgbClr val="C00000"/>
                </a:solidFill>
              </a:rPr>
              <a:t>BbEe</a:t>
            </a:r>
            <a:r>
              <a:rPr lang="en-US" sz="2400" b="1" dirty="0" smtClean="0">
                <a:solidFill>
                  <a:srgbClr val="C00000"/>
                </a:solidFill>
              </a:rPr>
              <a:t> x </a:t>
            </a:r>
            <a:r>
              <a:rPr lang="en-US" sz="2400" b="1" i="1" dirty="0" err="1" smtClean="0">
                <a:solidFill>
                  <a:srgbClr val="C00000"/>
                </a:solidFill>
              </a:rPr>
              <a:t>bbee</a:t>
            </a:r>
            <a:endParaRPr lang="en-US" sz="2400" b="1" i="1" dirty="0" smtClean="0">
              <a:solidFill>
                <a:srgbClr val="C00000"/>
              </a:solidFill>
            </a:endParaRPr>
          </a:p>
          <a:p>
            <a:r>
              <a:rPr lang="en-US" sz="2400" b="1" dirty="0" smtClean="0">
                <a:solidFill>
                  <a:srgbClr val="002060"/>
                </a:solidFill>
              </a:rPr>
              <a:t>Correct application of chi-square analysis to show that observed results do not conform to expected Mendelian frequencies</a:t>
            </a:r>
          </a:p>
          <a:p>
            <a:r>
              <a:rPr lang="en-US" sz="2400" b="1" dirty="0" smtClean="0">
                <a:solidFill>
                  <a:srgbClr val="006600"/>
                </a:solidFill>
              </a:rPr>
              <a:t>Identification of body color and eye color as linked genes/loci</a:t>
            </a:r>
          </a:p>
          <a:p>
            <a:r>
              <a:rPr lang="en-US" sz="2400" b="1" dirty="0" smtClean="0"/>
              <a:t>Use of ratios to show linkage and independent assortment of wing type versus linked traits</a:t>
            </a:r>
          </a:p>
          <a:p>
            <a:r>
              <a:rPr lang="en-US" sz="2400" b="1" dirty="0" smtClean="0">
                <a:solidFill>
                  <a:srgbClr val="C00000"/>
                </a:solidFill>
              </a:rPr>
              <a:t>Identification of the bottom two phenotypes as products of crossing over (recombinant chromosome)</a:t>
            </a:r>
          </a:p>
          <a:p>
            <a:r>
              <a:rPr lang="en-US" sz="2400" b="1" dirty="0" smtClean="0">
                <a:solidFill>
                  <a:srgbClr val="006600"/>
                </a:solidFill>
              </a:rPr>
              <a:t>Mentioning that crossover rate is approximately 9-10 percent</a:t>
            </a:r>
          </a:p>
          <a:p>
            <a:pPr marL="0" indent="0">
              <a:buNone/>
            </a:pPr>
            <a:endParaRPr lang="en-US" dirty="0"/>
          </a:p>
        </p:txBody>
      </p:sp>
    </p:spTree>
    <p:extLst>
      <p:ext uri="{BB962C8B-B14F-4D97-AF65-F5344CB8AC3E}">
        <p14:creationId xmlns:p14="http://schemas.microsoft.com/office/powerpoint/2010/main" val="24359011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3794" name="Picture 2" descr="D:\Chapter_15\B_Jpeg_Images\15_Labeled_Images\15_02bChromoBasisMende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704" y="326136"/>
            <a:ext cx="8546592" cy="6205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5817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rgbClr val="C00000"/>
                </a:solidFill>
              </a:rPr>
              <a:t>Linked Genes</a:t>
            </a:r>
            <a:endParaRPr lang="en-US" sz="3600" b="1" dirty="0">
              <a:solidFill>
                <a:srgbClr val="C00000"/>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80316" y="1285486"/>
            <a:ext cx="5215783" cy="5360356"/>
          </a:xfrm>
        </p:spPr>
      </p:pic>
    </p:spTree>
    <p:extLst>
      <p:ext uri="{BB962C8B-B14F-4D97-AF65-F5344CB8AC3E}">
        <p14:creationId xmlns:p14="http://schemas.microsoft.com/office/powerpoint/2010/main" val="37579205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a:solidFill>
                  <a:srgbClr val="002060"/>
                </a:solidFill>
              </a:rPr>
              <a:t>3</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457200" y="1417638"/>
            <a:ext cx="8229600" cy="5076152"/>
          </a:xfrm>
        </p:spPr>
        <p:txBody>
          <a:bodyPr>
            <a:normAutofit fontScale="92500" lnSpcReduction="10000"/>
          </a:bodyPr>
          <a:lstStyle/>
          <a:p>
            <a:pPr marL="0" indent="0">
              <a:buNone/>
            </a:pPr>
            <a:r>
              <a:rPr lang="en-US" sz="2600" b="1" dirty="0" smtClean="0"/>
              <a:t>Regulation: Correct description of checkpoints, which block cell cycle progress unless specific molecular and/or physiological conditions are satisfied – 1 </a:t>
            </a:r>
            <a:r>
              <a:rPr lang="en-US" sz="2600" b="1" dirty="0" err="1" smtClean="0"/>
              <a:t>pt</a:t>
            </a:r>
            <a:r>
              <a:rPr lang="en-US" sz="2600" b="1" dirty="0" smtClean="0"/>
              <a:t> each; 2 pts maximum:</a:t>
            </a:r>
          </a:p>
          <a:p>
            <a:r>
              <a:rPr lang="en-US" sz="2600" b="1" dirty="0" smtClean="0">
                <a:solidFill>
                  <a:srgbClr val="C00000"/>
                </a:solidFill>
              </a:rPr>
              <a:t>Action of MPF and CDKs in checkpoint regulation</a:t>
            </a:r>
          </a:p>
          <a:p>
            <a:r>
              <a:rPr lang="en-US" sz="2600" b="1" dirty="0" smtClean="0">
                <a:solidFill>
                  <a:srgbClr val="C00000"/>
                </a:solidFill>
              </a:rPr>
              <a:t>Contact inhibition of mitosis</a:t>
            </a:r>
          </a:p>
          <a:p>
            <a:r>
              <a:rPr lang="en-US" sz="2600" b="1" dirty="0">
                <a:solidFill>
                  <a:srgbClr val="C00000"/>
                </a:solidFill>
              </a:rPr>
              <a:t>G</a:t>
            </a:r>
            <a:r>
              <a:rPr lang="en-US" sz="2600" b="1" dirty="0" smtClean="0">
                <a:solidFill>
                  <a:srgbClr val="C00000"/>
                </a:solidFill>
              </a:rPr>
              <a:t>rowth </a:t>
            </a:r>
            <a:r>
              <a:rPr lang="en-US" sz="2600" b="1" dirty="0" smtClean="0">
                <a:solidFill>
                  <a:srgbClr val="C00000"/>
                </a:solidFill>
              </a:rPr>
              <a:t>factor control of cell cycle activity</a:t>
            </a:r>
          </a:p>
          <a:p>
            <a:endParaRPr lang="en-US" sz="1100" b="1" dirty="0"/>
          </a:p>
          <a:p>
            <a:pPr marL="0" indent="0">
              <a:buNone/>
            </a:pPr>
            <a:r>
              <a:rPr lang="en-US" sz="2600" b="1" dirty="0" smtClean="0"/>
              <a:t>Correct discussion of the consequences of abnormal cell cycle regulation – 1 </a:t>
            </a:r>
            <a:r>
              <a:rPr lang="en-US" sz="2600" b="1" dirty="0" err="1" smtClean="0"/>
              <a:t>pt</a:t>
            </a:r>
            <a:r>
              <a:rPr lang="en-US" sz="2600" b="1" dirty="0" smtClean="0"/>
              <a:t> maximum:</a:t>
            </a:r>
          </a:p>
          <a:p>
            <a:r>
              <a:rPr lang="en-US" sz="2600" b="1" dirty="0" smtClean="0">
                <a:solidFill>
                  <a:srgbClr val="002060"/>
                </a:solidFill>
              </a:rPr>
              <a:t>Uncontrolled cell proliferation, as in cancer</a:t>
            </a:r>
          </a:p>
          <a:p>
            <a:r>
              <a:rPr lang="en-US" sz="2600" b="1" dirty="0" smtClean="0">
                <a:solidFill>
                  <a:srgbClr val="002060"/>
                </a:solidFill>
              </a:rPr>
              <a:t>Apoptosis</a:t>
            </a:r>
          </a:p>
          <a:p>
            <a:r>
              <a:rPr lang="en-US" sz="2600" b="1" dirty="0" smtClean="0">
                <a:solidFill>
                  <a:srgbClr val="002060"/>
                </a:solidFill>
              </a:rPr>
              <a:t>Non-disjunction/aneuploidy/broken chromosomes from abnormal spindle events</a:t>
            </a:r>
            <a:endParaRPr lang="en-US" sz="2600" b="1" dirty="0">
              <a:solidFill>
                <a:srgbClr val="002060"/>
              </a:solidFill>
            </a:endParaRPr>
          </a:p>
        </p:txBody>
      </p:sp>
    </p:spTree>
    <p:extLst>
      <p:ext uri="{BB962C8B-B14F-4D97-AF65-F5344CB8AC3E}">
        <p14:creationId xmlns:p14="http://schemas.microsoft.com/office/powerpoint/2010/main" val="23640887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27250" y="676196"/>
            <a:ext cx="3349323" cy="1143000"/>
          </a:xfrm>
        </p:spPr>
        <p:txBody>
          <a:bodyPr>
            <a:noAutofit/>
          </a:bodyPr>
          <a:lstStyle/>
          <a:p>
            <a:r>
              <a:rPr lang="en-US" sz="3600" b="1" dirty="0" smtClean="0">
                <a:solidFill>
                  <a:srgbClr val="C00000"/>
                </a:solidFill>
              </a:rPr>
              <a:t>Checkpoints </a:t>
            </a:r>
            <a:r>
              <a:rPr lang="en-US" sz="3600" b="1" dirty="0">
                <a:solidFill>
                  <a:srgbClr val="C00000"/>
                </a:solidFill>
              </a:rPr>
              <a:t>R</a:t>
            </a:r>
            <a:r>
              <a:rPr lang="en-US" sz="3600" b="1" dirty="0" smtClean="0">
                <a:solidFill>
                  <a:srgbClr val="C00000"/>
                </a:solidFill>
              </a:rPr>
              <a:t>egulate the Cell Cycle</a:t>
            </a:r>
            <a:endParaRPr lang="en-US" sz="3600" b="1" dirty="0">
              <a:solidFill>
                <a:srgbClr val="C00000"/>
              </a:solidFill>
            </a:endParaRPr>
          </a:p>
        </p:txBody>
      </p:sp>
      <p:pic>
        <p:nvPicPr>
          <p:cNvPr id="8194" name="Picture 2" descr="D:\Chapter_12\B_Jpeg_Images\12_Labeled_Images\12_14MechAnalogyCellCyc-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74638"/>
            <a:ext cx="5337477" cy="456288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Chapter_12\B_Jpeg_Images\12_Labeled_Images\12_15G1Checkpoint-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2766" y="4084797"/>
            <a:ext cx="4976182" cy="2773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59186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solidFill>
                  <a:srgbClr val="C00000"/>
                </a:solidFill>
              </a:rPr>
              <a:t>Most cells exhibit anchorage dependence and density-dependent inhibition of cell division</a:t>
            </a:r>
            <a:endParaRPr lang="en-US" sz="2800" dirty="0">
              <a:solidFill>
                <a:srgbClr val="C00000"/>
              </a:solidFill>
            </a:endParaRPr>
          </a:p>
        </p:txBody>
      </p:sp>
      <p:sp>
        <p:nvSpPr>
          <p:cNvPr id="3" name="Content Placeholder 2"/>
          <p:cNvSpPr>
            <a:spLocks noGrp="1"/>
          </p:cNvSpPr>
          <p:nvPr>
            <p:ph idx="1"/>
          </p:nvPr>
        </p:nvSpPr>
        <p:spPr/>
        <p:txBody>
          <a:bodyPr/>
          <a:lstStyle/>
          <a:p>
            <a:endParaRPr lang="en-US"/>
          </a:p>
        </p:txBody>
      </p:sp>
      <p:pic>
        <p:nvPicPr>
          <p:cNvPr id="14338" name="Picture 2" descr="D:\Chapter_12\B_Jpeg_Images\12_Labeled_Images\12_19CellDivInhibition-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896" y="1417638"/>
            <a:ext cx="8522208" cy="4962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71702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4261"/>
            <a:ext cx="8229600" cy="1143000"/>
          </a:xfrm>
        </p:spPr>
        <p:txBody>
          <a:bodyPr>
            <a:normAutofit fontScale="90000"/>
          </a:bodyPr>
          <a:lstStyle/>
          <a:p>
            <a:r>
              <a:rPr lang="en-US" sz="4000" b="1" dirty="0" smtClean="0">
                <a:solidFill>
                  <a:srgbClr val="C00000"/>
                </a:solidFill>
              </a:rPr>
              <a:t>Mitosis </a:t>
            </a:r>
            <a:r>
              <a:rPr lang="en-US" sz="4000" b="1" dirty="0">
                <a:solidFill>
                  <a:srgbClr val="C00000"/>
                </a:solidFill>
              </a:rPr>
              <a:t>is </a:t>
            </a:r>
            <a:r>
              <a:rPr lang="en-US" sz="4000" b="1" dirty="0" smtClean="0">
                <a:solidFill>
                  <a:srgbClr val="C00000"/>
                </a:solidFill>
              </a:rPr>
              <a:t>a </a:t>
            </a:r>
            <a:r>
              <a:rPr lang="en-US" sz="4000" b="1" dirty="0">
                <a:solidFill>
                  <a:srgbClr val="C00000"/>
                </a:solidFill>
              </a:rPr>
              <a:t>continuous process with observable structural </a:t>
            </a:r>
            <a:r>
              <a:rPr lang="en-US" sz="4000" b="1" dirty="0" smtClean="0">
                <a:solidFill>
                  <a:srgbClr val="C00000"/>
                </a:solidFill>
              </a:rPr>
              <a:t>features</a:t>
            </a:r>
            <a:r>
              <a:rPr lang="en-US" dirty="0"/>
              <a:t/>
            </a:r>
            <a:br>
              <a:rPr lang="en-US" dirty="0"/>
            </a:br>
            <a:endParaRPr lang="en-US" dirty="0"/>
          </a:p>
        </p:txBody>
      </p:sp>
      <p:pic>
        <p:nvPicPr>
          <p:cNvPr id="6146" name="Picture 2" descr="D:\Chapter_12\B_Jpeg_Images\12_Labeled_Images\12_06-MitoticDivision-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618" y="1403797"/>
            <a:ext cx="9749953" cy="4494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65182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Long Free Response </a:t>
            </a:r>
            <a:br>
              <a:rPr lang="en-US" sz="3600" b="1" dirty="0" smtClean="0"/>
            </a:br>
            <a:endParaRPr lang="en-US" sz="2800" b="1"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2800" dirty="0" smtClean="0"/>
              <a:t>Please see the rubric in the separate folder.</a:t>
            </a:r>
            <a:endParaRPr lang="en-US" sz="2800" dirty="0"/>
          </a:p>
        </p:txBody>
      </p:sp>
    </p:spTree>
    <p:extLst>
      <p:ext uri="{BB962C8B-B14F-4D97-AF65-F5344CB8AC3E}">
        <p14:creationId xmlns:p14="http://schemas.microsoft.com/office/powerpoint/2010/main" val="3718713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Chapter_12\B_Jpeg_Images\12_Labeled_Images\12_04ChromosomeDuplicat-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880" y="137160"/>
            <a:ext cx="7254240" cy="6583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16120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rgbClr val="C00000"/>
                </a:solidFill>
              </a:rPr>
              <a:t>The Cell Cycle</a:t>
            </a:r>
            <a:endParaRPr lang="en-US" sz="3600" b="1" dirty="0">
              <a:solidFill>
                <a:srgbClr val="C00000"/>
              </a:solidFill>
            </a:endParaRPr>
          </a:p>
        </p:txBody>
      </p:sp>
      <p:pic>
        <p:nvPicPr>
          <p:cNvPr id="5122" name="Picture 2" descr="D:\Chapter_12\B_Jpeg_Images\12_Labeled_Images\12_05CellCycl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7429" y="1457237"/>
            <a:ext cx="7209679" cy="5003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10870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2</a:t>
            </a:r>
            <a:endParaRPr lang="en-US" sz="3600" b="1" dirty="0"/>
          </a:p>
        </p:txBody>
      </p:sp>
      <p:sp>
        <p:nvSpPr>
          <p:cNvPr id="3" name="Content Placeholder 2"/>
          <p:cNvSpPr>
            <a:spLocks noGrp="1"/>
          </p:cNvSpPr>
          <p:nvPr>
            <p:ph idx="1"/>
          </p:nvPr>
        </p:nvSpPr>
        <p:spPr>
          <a:xfrm>
            <a:off x="489399" y="1600200"/>
            <a:ext cx="8229600" cy="4525963"/>
          </a:xfrm>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a:t>
            </a:r>
          </a:p>
          <a:p>
            <a:pPr marL="0" indent="0" algn="ctr">
              <a:buNone/>
            </a:pPr>
            <a:endParaRPr lang="en-US" sz="3600" b="1" dirty="0">
              <a:solidFill>
                <a:srgbClr val="00206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270898397"/>
              </p:ext>
            </p:extLst>
          </p:nvPr>
        </p:nvGraphicFramePr>
        <p:xfrm>
          <a:off x="302657" y="4426154"/>
          <a:ext cx="8545128" cy="1858736"/>
        </p:xfrm>
        <a:graphic>
          <a:graphicData uri="http://schemas.openxmlformats.org/drawingml/2006/table">
            <a:tbl>
              <a:tblPr firstRow="1" firstCol="1" bandRow="1">
                <a:tableStyleId>{5940675A-B579-460E-94D1-54222C63F5DA}</a:tableStyleId>
              </a:tblPr>
              <a:tblGrid>
                <a:gridCol w="2672363"/>
                <a:gridCol w="759853"/>
                <a:gridCol w="746975"/>
                <a:gridCol w="708338"/>
                <a:gridCol w="711938"/>
                <a:gridCol w="705873"/>
                <a:gridCol w="719447"/>
                <a:gridCol w="760488"/>
                <a:gridCol w="759853"/>
              </a:tblGrid>
              <a:tr h="982973">
                <a:tc>
                  <a:txBody>
                    <a:bodyPr/>
                    <a:lstStyle/>
                    <a:p>
                      <a:pPr marL="0" marR="0" algn="ctr">
                        <a:spcBef>
                          <a:spcPts val="0"/>
                        </a:spcBef>
                        <a:spcAft>
                          <a:spcPts val="0"/>
                        </a:spcAft>
                        <a:tabLst>
                          <a:tab pos="1124585" algn="l"/>
                        </a:tabLst>
                      </a:pPr>
                      <a:endParaRPr lang="en-US" sz="900" b="1" dirty="0" smtClean="0">
                        <a:effectLst/>
                      </a:endParaRPr>
                    </a:p>
                    <a:p>
                      <a:pPr marL="0" marR="0" algn="ctr">
                        <a:spcBef>
                          <a:spcPts val="0"/>
                        </a:spcBef>
                        <a:spcAft>
                          <a:spcPts val="0"/>
                        </a:spcAft>
                        <a:tabLst>
                          <a:tab pos="1124585" algn="l"/>
                        </a:tabLst>
                      </a:pPr>
                      <a:r>
                        <a:rPr lang="en-US" sz="2400" b="1" dirty="0" smtClean="0">
                          <a:effectLst/>
                        </a:rPr>
                        <a:t>Time </a:t>
                      </a:r>
                      <a:r>
                        <a:rPr lang="en-US" sz="2400" b="1" dirty="0">
                          <a:effectLst/>
                        </a:rPr>
                        <a:t>after Induction (hours)</a:t>
                      </a:r>
                      <a:endParaRPr lang="en-US" sz="2400" b="1" dirty="0">
                        <a:effectLst/>
                        <a:latin typeface="Cambria"/>
                        <a:ea typeface="MS Mincho"/>
                        <a:cs typeface="Times New Roman"/>
                      </a:endParaRPr>
                    </a:p>
                  </a:txBody>
                  <a:tcPr marL="68580" marR="68580" marT="0" marB="0"/>
                </a:tc>
                <a:tc>
                  <a:txBody>
                    <a:bodyPr/>
                    <a:lstStyle/>
                    <a:p>
                      <a:pPr marL="0" marR="15875" algn="ctr">
                        <a:spcBef>
                          <a:spcPts val="0"/>
                        </a:spcBef>
                        <a:spcAft>
                          <a:spcPts val="0"/>
                        </a:spcAft>
                      </a:pPr>
                      <a:endParaRPr lang="en-US" sz="2400" b="1" dirty="0" smtClean="0">
                        <a:effectLst/>
                      </a:endParaRPr>
                    </a:p>
                    <a:p>
                      <a:pPr marL="0" marR="15875" algn="ctr">
                        <a:spcBef>
                          <a:spcPts val="0"/>
                        </a:spcBef>
                        <a:spcAft>
                          <a:spcPts val="0"/>
                        </a:spcAft>
                      </a:pPr>
                      <a:r>
                        <a:rPr lang="en-US" sz="2400" b="1" dirty="0" smtClean="0">
                          <a:effectLst/>
                        </a:rPr>
                        <a:t>0</a:t>
                      </a:r>
                      <a:endParaRPr lang="en-US" sz="2400" b="1" dirty="0">
                        <a:effectLst/>
                        <a:latin typeface="Cambria"/>
                        <a:ea typeface="MS Mincho"/>
                        <a:cs typeface="Times New Roman"/>
                      </a:endParaRPr>
                    </a:p>
                  </a:txBody>
                  <a:tcPr marL="68580" marR="68580" marT="0" marB="0"/>
                </a:tc>
                <a:tc>
                  <a:txBody>
                    <a:bodyPr/>
                    <a:lstStyle/>
                    <a:p>
                      <a:pPr marL="0" marR="15875" algn="ctr">
                        <a:spcBef>
                          <a:spcPts val="0"/>
                        </a:spcBef>
                        <a:spcAft>
                          <a:spcPts val="0"/>
                        </a:spcAft>
                      </a:pPr>
                      <a:endParaRPr lang="en-US" sz="2400" b="1" dirty="0" smtClean="0">
                        <a:effectLst/>
                      </a:endParaRPr>
                    </a:p>
                    <a:p>
                      <a:pPr marL="0" marR="15875" algn="ctr">
                        <a:spcBef>
                          <a:spcPts val="0"/>
                        </a:spcBef>
                        <a:spcAft>
                          <a:spcPts val="0"/>
                        </a:spcAft>
                      </a:pPr>
                      <a:r>
                        <a:rPr lang="en-US" sz="2400" b="1" dirty="0" smtClean="0">
                          <a:effectLst/>
                        </a:rPr>
                        <a:t>2</a:t>
                      </a:r>
                      <a:endParaRPr lang="en-US" sz="2400" b="1" dirty="0">
                        <a:effectLst/>
                        <a:latin typeface="Cambria"/>
                        <a:ea typeface="MS Mincho"/>
                        <a:cs typeface="Times New Roman"/>
                      </a:endParaRPr>
                    </a:p>
                  </a:txBody>
                  <a:tcPr marL="68580" marR="68580" marT="0" marB="0"/>
                </a:tc>
                <a:tc>
                  <a:txBody>
                    <a:bodyPr/>
                    <a:lstStyle/>
                    <a:p>
                      <a:pPr marL="0" marR="15875" algn="ctr">
                        <a:spcBef>
                          <a:spcPts val="0"/>
                        </a:spcBef>
                        <a:spcAft>
                          <a:spcPts val="0"/>
                        </a:spcAft>
                      </a:pPr>
                      <a:endParaRPr lang="en-US" sz="2400" b="1" dirty="0" smtClean="0">
                        <a:effectLst/>
                      </a:endParaRPr>
                    </a:p>
                    <a:p>
                      <a:pPr marL="0" marR="15875" algn="ctr">
                        <a:spcBef>
                          <a:spcPts val="0"/>
                        </a:spcBef>
                        <a:spcAft>
                          <a:spcPts val="0"/>
                        </a:spcAft>
                      </a:pPr>
                      <a:r>
                        <a:rPr lang="en-US" sz="2400" b="1" dirty="0" smtClean="0">
                          <a:effectLst/>
                        </a:rPr>
                        <a:t>4</a:t>
                      </a:r>
                      <a:endParaRPr lang="en-US" sz="2400" b="1" dirty="0">
                        <a:effectLst/>
                        <a:latin typeface="Cambria"/>
                        <a:ea typeface="MS Mincho"/>
                        <a:cs typeface="Times New Roman"/>
                      </a:endParaRPr>
                    </a:p>
                  </a:txBody>
                  <a:tcPr marL="68580" marR="68580" marT="0" marB="0"/>
                </a:tc>
                <a:tc>
                  <a:txBody>
                    <a:bodyPr/>
                    <a:lstStyle/>
                    <a:p>
                      <a:pPr marL="0" marR="15875" algn="ctr">
                        <a:spcBef>
                          <a:spcPts val="0"/>
                        </a:spcBef>
                        <a:spcAft>
                          <a:spcPts val="0"/>
                        </a:spcAft>
                      </a:pPr>
                      <a:endParaRPr lang="en-US" sz="2400" b="1" dirty="0" smtClean="0">
                        <a:effectLst/>
                      </a:endParaRPr>
                    </a:p>
                    <a:p>
                      <a:pPr marL="0" marR="15875" algn="ctr">
                        <a:spcBef>
                          <a:spcPts val="0"/>
                        </a:spcBef>
                        <a:spcAft>
                          <a:spcPts val="0"/>
                        </a:spcAft>
                      </a:pPr>
                      <a:r>
                        <a:rPr lang="en-US" sz="2400" b="1" dirty="0" smtClean="0">
                          <a:effectLst/>
                        </a:rPr>
                        <a:t>6</a:t>
                      </a:r>
                      <a:endParaRPr lang="en-US" sz="2400" b="1" dirty="0">
                        <a:effectLst/>
                        <a:latin typeface="Cambria"/>
                        <a:ea typeface="MS Mincho"/>
                        <a:cs typeface="Times New Roman"/>
                      </a:endParaRPr>
                    </a:p>
                  </a:txBody>
                  <a:tcPr marL="68580" marR="68580" marT="0" marB="0"/>
                </a:tc>
                <a:tc>
                  <a:txBody>
                    <a:bodyPr/>
                    <a:lstStyle/>
                    <a:p>
                      <a:pPr marL="0" marR="15875" algn="ctr">
                        <a:spcBef>
                          <a:spcPts val="0"/>
                        </a:spcBef>
                        <a:spcAft>
                          <a:spcPts val="0"/>
                        </a:spcAft>
                      </a:pPr>
                      <a:endParaRPr lang="en-US" sz="2400" b="1" dirty="0" smtClean="0">
                        <a:effectLst/>
                      </a:endParaRPr>
                    </a:p>
                    <a:p>
                      <a:pPr marL="0" marR="15875" algn="ctr">
                        <a:spcBef>
                          <a:spcPts val="0"/>
                        </a:spcBef>
                        <a:spcAft>
                          <a:spcPts val="0"/>
                        </a:spcAft>
                      </a:pPr>
                      <a:r>
                        <a:rPr lang="en-US" sz="2400" b="1" dirty="0" smtClean="0">
                          <a:effectLst/>
                        </a:rPr>
                        <a:t>8</a:t>
                      </a:r>
                      <a:endParaRPr lang="en-US" sz="24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400" b="1" dirty="0">
                          <a:effectLst/>
                        </a:rPr>
                        <a:t> </a:t>
                      </a:r>
                      <a:endParaRPr lang="en-US" sz="2400" b="1" dirty="0" smtClean="0">
                        <a:effectLst/>
                      </a:endParaRPr>
                    </a:p>
                    <a:p>
                      <a:pPr marL="0" marR="0" algn="ctr">
                        <a:spcBef>
                          <a:spcPts val="0"/>
                        </a:spcBef>
                        <a:spcAft>
                          <a:spcPts val="0"/>
                        </a:spcAft>
                      </a:pPr>
                      <a:r>
                        <a:rPr lang="en-US" sz="2400" b="1" dirty="0" smtClean="0">
                          <a:effectLst/>
                        </a:rPr>
                        <a:t>10</a:t>
                      </a:r>
                      <a:endParaRPr lang="en-US" sz="2400" b="1" dirty="0">
                        <a:effectLst/>
                        <a:latin typeface="Cambria"/>
                        <a:ea typeface="MS Mincho"/>
                        <a:cs typeface="Times New Roman"/>
                      </a:endParaRPr>
                    </a:p>
                  </a:txBody>
                  <a:tcPr marL="68580" marR="68580" marT="0" marB="0"/>
                </a:tc>
                <a:tc>
                  <a:txBody>
                    <a:bodyPr/>
                    <a:lstStyle/>
                    <a:p>
                      <a:pPr marL="0" marR="27940" algn="ctr">
                        <a:spcBef>
                          <a:spcPts val="0"/>
                        </a:spcBef>
                        <a:spcAft>
                          <a:spcPts val="0"/>
                        </a:spcAft>
                      </a:pPr>
                      <a:endParaRPr lang="en-US" sz="2400" b="1" dirty="0" smtClean="0">
                        <a:effectLst/>
                      </a:endParaRPr>
                    </a:p>
                    <a:p>
                      <a:pPr marL="0" marR="27940" algn="ctr">
                        <a:spcBef>
                          <a:spcPts val="0"/>
                        </a:spcBef>
                        <a:spcAft>
                          <a:spcPts val="0"/>
                        </a:spcAft>
                      </a:pPr>
                      <a:r>
                        <a:rPr lang="en-US" sz="2400" b="1" dirty="0" smtClean="0">
                          <a:effectLst/>
                        </a:rPr>
                        <a:t>12</a:t>
                      </a:r>
                      <a:endParaRPr lang="en-US" sz="2400" b="1" dirty="0">
                        <a:effectLst/>
                        <a:latin typeface="Cambria"/>
                        <a:ea typeface="MS Mincho"/>
                        <a:cs typeface="Times New Roman"/>
                      </a:endParaRPr>
                    </a:p>
                  </a:txBody>
                  <a:tcPr marL="68580" marR="68580" marT="0" marB="0"/>
                </a:tc>
                <a:tc>
                  <a:txBody>
                    <a:bodyPr/>
                    <a:lstStyle/>
                    <a:p>
                      <a:pPr marL="0" marR="27940" algn="ctr">
                        <a:spcBef>
                          <a:spcPts val="0"/>
                        </a:spcBef>
                        <a:spcAft>
                          <a:spcPts val="0"/>
                        </a:spcAft>
                      </a:pPr>
                      <a:endParaRPr lang="en-US" sz="2400" b="1" dirty="0" smtClean="0">
                        <a:effectLst/>
                      </a:endParaRPr>
                    </a:p>
                    <a:p>
                      <a:pPr marL="0" marR="27940" algn="ctr">
                        <a:spcBef>
                          <a:spcPts val="0"/>
                        </a:spcBef>
                        <a:spcAft>
                          <a:spcPts val="0"/>
                        </a:spcAft>
                      </a:pPr>
                      <a:r>
                        <a:rPr lang="en-US" sz="2400" b="1" dirty="0" smtClean="0">
                          <a:effectLst/>
                        </a:rPr>
                        <a:t>14</a:t>
                      </a:r>
                      <a:endParaRPr lang="en-US" sz="2400" b="1" dirty="0">
                        <a:effectLst/>
                        <a:latin typeface="Cambria"/>
                        <a:ea typeface="MS Mincho"/>
                        <a:cs typeface="Times New Roman"/>
                      </a:endParaRPr>
                    </a:p>
                  </a:txBody>
                  <a:tcPr marL="68580" marR="68580" marT="0" marB="0"/>
                </a:tc>
              </a:tr>
              <a:tr h="875763">
                <a:tc>
                  <a:txBody>
                    <a:bodyPr/>
                    <a:lstStyle/>
                    <a:p>
                      <a:pPr marL="0" marR="0" algn="ctr">
                        <a:spcBef>
                          <a:spcPts val="0"/>
                        </a:spcBef>
                        <a:spcAft>
                          <a:spcPts val="0"/>
                        </a:spcAft>
                        <a:tabLst>
                          <a:tab pos="1131570" algn="l"/>
                        </a:tabLst>
                      </a:pPr>
                      <a:endParaRPr lang="en-US" sz="900" b="1" dirty="0" smtClean="0">
                        <a:effectLst/>
                      </a:endParaRPr>
                    </a:p>
                    <a:p>
                      <a:pPr marL="0" marR="0" algn="ctr">
                        <a:spcBef>
                          <a:spcPts val="0"/>
                        </a:spcBef>
                        <a:spcAft>
                          <a:spcPts val="0"/>
                        </a:spcAft>
                        <a:tabLst>
                          <a:tab pos="1131570" algn="l"/>
                        </a:tabLst>
                      </a:pPr>
                      <a:r>
                        <a:rPr lang="en-US" sz="2400" b="1" dirty="0" smtClean="0">
                          <a:effectLst/>
                        </a:rPr>
                        <a:t>Average </a:t>
                      </a:r>
                      <a:r>
                        <a:rPr lang="en-US" sz="2400" b="1" dirty="0">
                          <a:effectLst/>
                        </a:rPr>
                        <a:t>Amount of DNA per Cell </a:t>
                      </a:r>
                      <a:r>
                        <a:rPr lang="en-US" sz="2400" b="1" dirty="0" smtClean="0">
                          <a:effectLst/>
                        </a:rPr>
                        <a:t>(</a:t>
                      </a:r>
                      <a:r>
                        <a:rPr lang="en-US" sz="2400" b="1" dirty="0" err="1" smtClean="0">
                          <a:effectLst/>
                        </a:rPr>
                        <a:t>fg</a:t>
                      </a:r>
                      <a:r>
                        <a:rPr lang="en-US" sz="2400" b="1" dirty="0">
                          <a:effectLst/>
                        </a:rPr>
                        <a:t>)</a:t>
                      </a:r>
                      <a:endParaRPr lang="en-US" sz="2400" b="1" dirty="0">
                        <a:effectLst/>
                        <a:latin typeface="Cambria"/>
                        <a:ea typeface="MS Mincho"/>
                        <a:cs typeface="Times New Roman"/>
                      </a:endParaRPr>
                    </a:p>
                  </a:txBody>
                  <a:tcPr marL="68580" marR="68580" marT="0" marB="0"/>
                </a:tc>
                <a:tc>
                  <a:txBody>
                    <a:bodyPr/>
                    <a:lstStyle/>
                    <a:p>
                      <a:pPr marL="0" marR="45085" algn="ctr">
                        <a:spcBef>
                          <a:spcPts val="0"/>
                        </a:spcBef>
                        <a:spcAft>
                          <a:spcPts val="0"/>
                        </a:spcAft>
                      </a:pPr>
                      <a:endParaRPr lang="en-US" sz="900" b="1" dirty="0" smtClean="0">
                        <a:effectLst/>
                      </a:endParaRPr>
                    </a:p>
                    <a:p>
                      <a:pPr marL="0" marR="45085" algn="ctr">
                        <a:spcBef>
                          <a:spcPts val="0"/>
                        </a:spcBef>
                        <a:spcAft>
                          <a:spcPts val="0"/>
                        </a:spcAft>
                      </a:pPr>
                      <a:r>
                        <a:rPr lang="en-US" sz="2400" b="1" dirty="0" smtClean="0">
                          <a:effectLst/>
                        </a:rPr>
                        <a:t>24</a:t>
                      </a:r>
                      <a:endParaRPr lang="en-US" sz="24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endParaRPr lang="en-US" sz="900" b="1" dirty="0" smtClean="0">
                        <a:effectLst/>
                      </a:endParaRPr>
                    </a:p>
                    <a:p>
                      <a:pPr marL="0" marR="0" algn="ctr">
                        <a:spcBef>
                          <a:spcPts val="0"/>
                        </a:spcBef>
                        <a:spcAft>
                          <a:spcPts val="0"/>
                        </a:spcAft>
                      </a:pPr>
                      <a:r>
                        <a:rPr lang="en-US" sz="2400" b="1" dirty="0" smtClean="0">
                          <a:effectLst/>
                        </a:rPr>
                        <a:t>40</a:t>
                      </a:r>
                      <a:endParaRPr lang="en-US" sz="24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endParaRPr lang="en-US" sz="900" b="1" dirty="0" smtClean="0">
                        <a:effectLst/>
                      </a:endParaRPr>
                    </a:p>
                    <a:p>
                      <a:pPr marL="0" marR="0" algn="ctr">
                        <a:spcBef>
                          <a:spcPts val="0"/>
                        </a:spcBef>
                        <a:spcAft>
                          <a:spcPts val="0"/>
                        </a:spcAft>
                      </a:pPr>
                      <a:r>
                        <a:rPr lang="en-US" sz="2400" b="1" dirty="0" smtClean="0">
                          <a:effectLst/>
                        </a:rPr>
                        <a:t>47.5</a:t>
                      </a:r>
                      <a:endParaRPr lang="en-US" sz="2400" b="1" dirty="0">
                        <a:effectLst/>
                      </a:endParaRPr>
                    </a:p>
                    <a:p>
                      <a:pPr marL="0" marR="530225" algn="ctr">
                        <a:spcBef>
                          <a:spcPts val="0"/>
                        </a:spcBef>
                        <a:spcAft>
                          <a:spcPts val="0"/>
                        </a:spcAft>
                      </a:pPr>
                      <a:r>
                        <a:rPr lang="en-US" sz="2400" b="1" dirty="0">
                          <a:effectLst/>
                        </a:rPr>
                        <a:t> </a:t>
                      </a:r>
                      <a:endParaRPr lang="en-US" sz="2400" b="1" dirty="0">
                        <a:effectLst/>
                        <a:latin typeface="Cambria"/>
                        <a:ea typeface="MS Mincho"/>
                        <a:cs typeface="Times New Roman"/>
                      </a:endParaRPr>
                    </a:p>
                  </a:txBody>
                  <a:tcPr marL="68580" marR="68580" marT="0" marB="0"/>
                </a:tc>
                <a:tc>
                  <a:txBody>
                    <a:bodyPr/>
                    <a:lstStyle/>
                    <a:p>
                      <a:pPr marL="0" marR="3810" algn="ctr">
                        <a:spcBef>
                          <a:spcPts val="0"/>
                        </a:spcBef>
                        <a:spcAft>
                          <a:spcPts val="0"/>
                        </a:spcAft>
                      </a:pPr>
                      <a:endParaRPr lang="en-US" sz="900" b="1" dirty="0" smtClean="0">
                        <a:effectLst/>
                      </a:endParaRPr>
                    </a:p>
                    <a:p>
                      <a:pPr marL="0" marR="3810" algn="ctr">
                        <a:spcBef>
                          <a:spcPts val="0"/>
                        </a:spcBef>
                        <a:spcAft>
                          <a:spcPts val="0"/>
                        </a:spcAft>
                      </a:pPr>
                      <a:r>
                        <a:rPr lang="en-US" sz="2400" b="1" dirty="0" smtClean="0">
                          <a:effectLst/>
                        </a:rPr>
                        <a:t>48</a:t>
                      </a:r>
                      <a:endParaRPr lang="en-US" sz="24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endParaRPr lang="en-US" sz="900" b="1" dirty="0" smtClean="0">
                        <a:effectLst/>
                      </a:endParaRPr>
                    </a:p>
                    <a:p>
                      <a:pPr marL="0" marR="0" algn="ctr">
                        <a:spcBef>
                          <a:spcPts val="0"/>
                        </a:spcBef>
                        <a:spcAft>
                          <a:spcPts val="0"/>
                        </a:spcAft>
                      </a:pPr>
                      <a:r>
                        <a:rPr lang="en-US" sz="2400" b="1" dirty="0" smtClean="0">
                          <a:effectLst/>
                        </a:rPr>
                        <a:t>24</a:t>
                      </a:r>
                      <a:endParaRPr lang="en-US" sz="24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endParaRPr lang="en-US" sz="900" b="1" dirty="0" smtClean="0">
                        <a:effectLst/>
                      </a:endParaRPr>
                    </a:p>
                    <a:p>
                      <a:pPr marL="0" marR="0" algn="ctr">
                        <a:spcBef>
                          <a:spcPts val="0"/>
                        </a:spcBef>
                        <a:spcAft>
                          <a:spcPts val="0"/>
                        </a:spcAft>
                      </a:pPr>
                      <a:r>
                        <a:rPr lang="en-US" sz="2400" b="1" dirty="0" smtClean="0">
                          <a:effectLst/>
                        </a:rPr>
                        <a:t>13</a:t>
                      </a:r>
                      <a:endParaRPr lang="en-US" sz="24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endParaRPr lang="en-US" sz="900" b="1" dirty="0" smtClean="0">
                        <a:effectLst/>
                      </a:endParaRPr>
                    </a:p>
                    <a:p>
                      <a:pPr marL="0" marR="0" algn="ctr">
                        <a:spcBef>
                          <a:spcPts val="0"/>
                        </a:spcBef>
                        <a:spcAft>
                          <a:spcPts val="0"/>
                        </a:spcAft>
                      </a:pPr>
                      <a:r>
                        <a:rPr lang="en-US" sz="2400" b="1" dirty="0" smtClean="0">
                          <a:effectLst/>
                        </a:rPr>
                        <a:t>12</a:t>
                      </a:r>
                      <a:endParaRPr lang="en-US" sz="24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endParaRPr lang="en-US" sz="900" b="1" dirty="0" smtClean="0">
                        <a:effectLst/>
                      </a:endParaRPr>
                    </a:p>
                    <a:p>
                      <a:pPr marL="0" marR="0" algn="ctr">
                        <a:spcBef>
                          <a:spcPts val="0"/>
                        </a:spcBef>
                        <a:spcAft>
                          <a:spcPts val="0"/>
                        </a:spcAft>
                      </a:pPr>
                      <a:r>
                        <a:rPr lang="en-US" sz="2400" b="1" dirty="0" smtClean="0">
                          <a:effectLst/>
                        </a:rPr>
                        <a:t>12</a:t>
                      </a:r>
                      <a:endParaRPr lang="en-US" sz="2400" b="1" dirty="0">
                        <a:effectLst/>
                        <a:latin typeface="Cambria"/>
                        <a:ea typeface="MS Mincho"/>
                        <a:cs typeface="Times New Roman"/>
                      </a:endParaRPr>
                    </a:p>
                  </a:txBody>
                  <a:tcPr marL="68580" marR="68580" marT="0" marB="0"/>
                </a:tc>
              </a:tr>
            </a:tbl>
          </a:graphicData>
        </a:graphic>
      </p:graphicFrame>
      <p:cxnSp>
        <p:nvCxnSpPr>
          <p:cNvPr id="6" name="Straight Arrow Connector 5"/>
          <p:cNvCxnSpPr/>
          <p:nvPr/>
        </p:nvCxnSpPr>
        <p:spPr>
          <a:xfrm>
            <a:off x="5177307" y="3541690"/>
            <a:ext cx="1017430" cy="2037123"/>
          </a:xfrm>
          <a:prstGeom prst="straightConnector1">
            <a:avLst/>
          </a:prstGeom>
          <a:ln w="38100">
            <a:solidFill>
              <a:srgbClr val="C0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5300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2530" name="Picture 2" descr="D:\Chapter_13\B_Jpeg_Images\13_Labeled_Images\13_09aMitosisVMeiosis-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488" y="131064"/>
            <a:ext cx="8193024" cy="6595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528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3</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4000" b="1" dirty="0" smtClean="0">
                <a:solidFill>
                  <a:srgbClr val="002060"/>
                </a:solidFill>
              </a:rPr>
              <a:t>Clue: non-sister chromatids exchange genetic material</a:t>
            </a:r>
            <a:endParaRPr lang="en-US" sz="9600" b="1" dirty="0">
              <a:solidFill>
                <a:srgbClr val="002060"/>
              </a:solidFill>
            </a:endParaRPr>
          </a:p>
        </p:txBody>
      </p:sp>
    </p:spTree>
    <p:extLst>
      <p:ext uri="{BB962C8B-B14F-4D97-AF65-F5344CB8AC3E}">
        <p14:creationId xmlns:p14="http://schemas.microsoft.com/office/powerpoint/2010/main" val="24910835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746" y="0"/>
            <a:ext cx="8532254" cy="1143000"/>
          </a:xfrm>
        </p:spPr>
        <p:txBody>
          <a:bodyPr>
            <a:noAutofit/>
          </a:bodyPr>
          <a:lstStyle/>
          <a:p>
            <a:r>
              <a:rPr lang="en-US" sz="3200" b="1" dirty="0" smtClean="0">
                <a:solidFill>
                  <a:srgbClr val="C00000"/>
                </a:solidFill>
              </a:rPr>
              <a:t>Crossing Over Contributes to Genetic Variation </a:t>
            </a:r>
            <a:endParaRPr lang="en-US" sz="3200" b="1" dirty="0">
              <a:solidFill>
                <a:srgbClr val="C00000"/>
              </a:solidFill>
            </a:endParaRPr>
          </a:p>
        </p:txBody>
      </p:sp>
      <p:pic>
        <p:nvPicPr>
          <p:cNvPr id="4" name="Picture 2" descr="D:\Chapter_13\B_Jpeg_Images\13_Labeled_Images\13_12CrossingOver_5-L.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485622" y="975575"/>
            <a:ext cx="4064853" cy="542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11433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1334</TotalTime>
  <Words>1417</Words>
  <Application>Microsoft Office PowerPoint</Application>
  <PresentationFormat>On-screen Show (4:3)</PresentationFormat>
  <Paragraphs>208</Paragraphs>
  <Slides>30</Slides>
  <Notes>27</Notes>
  <HiddenSlides>1</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Welcome to AP Biology Saturday Study Session </vt:lpstr>
      <vt:lpstr>Question 1</vt:lpstr>
      <vt:lpstr>Mitosis is a continuous process with observable structural features </vt:lpstr>
      <vt:lpstr>PowerPoint Presentation</vt:lpstr>
      <vt:lpstr>The Cell Cycle</vt:lpstr>
      <vt:lpstr>Question 2</vt:lpstr>
      <vt:lpstr>PowerPoint Presentation</vt:lpstr>
      <vt:lpstr>Question 3</vt:lpstr>
      <vt:lpstr>Crossing Over Contributes to Genetic Variation </vt:lpstr>
      <vt:lpstr>Independent Assortment Contributes to Genetic Variation</vt:lpstr>
      <vt:lpstr>Random Fertilization Contributes to  Genetic Variation</vt:lpstr>
      <vt:lpstr>Question 4</vt:lpstr>
      <vt:lpstr>PowerPoint Presentation</vt:lpstr>
      <vt:lpstr>Down Syndrome</vt:lpstr>
      <vt:lpstr>PowerPoint Presentation</vt:lpstr>
      <vt:lpstr>Question 5</vt:lpstr>
      <vt:lpstr>Question 6</vt:lpstr>
      <vt:lpstr>Question 7</vt:lpstr>
      <vt:lpstr>Sex-Linked Recessive Pedigree</vt:lpstr>
      <vt:lpstr>Question 8</vt:lpstr>
      <vt:lpstr>Question 9</vt:lpstr>
      <vt:lpstr>Math Grid In 1</vt:lpstr>
      <vt:lpstr>Math Grid In 2</vt:lpstr>
      <vt:lpstr>Short Free Response 1 4 points possible</vt:lpstr>
      <vt:lpstr>PowerPoint Presentation</vt:lpstr>
      <vt:lpstr>Linked Genes</vt:lpstr>
      <vt:lpstr>Short Free Response 2 3 points possible</vt:lpstr>
      <vt:lpstr>Checkpoints Regulate the Cell Cycle</vt:lpstr>
      <vt:lpstr>Most cells exhibit anchorage dependence and density-dependent inhibition of cell division</vt:lpstr>
      <vt:lpstr>Long Free Response  </vt:lpstr>
    </vt:vector>
  </TitlesOfParts>
  <Company>A+ College 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Saturday Study Session 1</dc:title>
  <dc:creator>Robert Summers</dc:creator>
  <cp:lastModifiedBy>Daniel</cp:lastModifiedBy>
  <cp:revision>149</cp:revision>
  <dcterms:created xsi:type="dcterms:W3CDTF">2013-01-02T18:47:43Z</dcterms:created>
  <dcterms:modified xsi:type="dcterms:W3CDTF">2015-01-01T05:48:39Z</dcterms:modified>
</cp:coreProperties>
</file>